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8741F5-E22D-401B-9550-88B6329CFD5C}">
  <a:tblStyle styleId="{AF8741F5-E22D-401B-9550-88B6329CFD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>
      <p:cViewPr varScale="1">
        <p:scale>
          <a:sx n="120" d="100"/>
          <a:sy n="120" d="100"/>
        </p:scale>
        <p:origin x="200" y="4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39BB65-CA44-443A-9F1D-21BE4104C9A6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96C8E3-DB97-4755-914F-45B4CA3556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Address concerns about sustainable transportation.</a:t>
          </a:r>
        </a:p>
      </dgm:t>
    </dgm:pt>
    <dgm:pt modelId="{91D9BD4F-D5A9-41CC-9D47-034B5E3132FD}" type="parTrans" cxnId="{634BFCF1-C3EE-45B0-92CA-21CE3B4A59DE}">
      <dgm:prSet/>
      <dgm:spPr/>
      <dgm:t>
        <a:bodyPr/>
        <a:lstStyle/>
        <a:p>
          <a:endParaRPr lang="en-US"/>
        </a:p>
      </dgm:t>
    </dgm:pt>
    <dgm:pt modelId="{09D77844-636F-4003-BAEA-2A12FDA921D3}" type="sibTrans" cxnId="{634BFCF1-C3EE-45B0-92CA-21CE3B4A59D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CEAAF0-BA95-404D-A1F7-415F81271B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 service quality for urban commuters.</a:t>
          </a:r>
        </a:p>
      </dgm:t>
    </dgm:pt>
    <dgm:pt modelId="{A38CF69D-53B1-4A59-BAC8-6F9D6D3624C7}" type="parTrans" cxnId="{1A67550A-AEF7-4305-8D7A-FDECDCE9DA97}">
      <dgm:prSet/>
      <dgm:spPr/>
      <dgm:t>
        <a:bodyPr/>
        <a:lstStyle/>
        <a:p>
          <a:endParaRPr lang="en-US"/>
        </a:p>
      </dgm:t>
    </dgm:pt>
    <dgm:pt modelId="{FD69C584-5F66-494B-8393-8F75CF9934A5}" type="sibTrans" cxnId="{1A67550A-AEF7-4305-8D7A-FDECDCE9DA9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E3FE19-377B-4432-ADED-7A55C4FBC5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Contribute to global discourse on eco-friendly mobility.</a:t>
          </a:r>
        </a:p>
      </dgm:t>
    </dgm:pt>
    <dgm:pt modelId="{8DA28E7F-8518-4FA3-9500-A738D7ECF715}" type="parTrans" cxnId="{DF4C9C46-74A9-4E96-AE90-F8DCF97F90C7}">
      <dgm:prSet/>
      <dgm:spPr/>
      <dgm:t>
        <a:bodyPr/>
        <a:lstStyle/>
        <a:p>
          <a:endParaRPr lang="en-US"/>
        </a:p>
      </dgm:t>
    </dgm:pt>
    <dgm:pt modelId="{8116619A-AA22-4B48-8842-180B535B37C6}" type="sibTrans" cxnId="{DF4C9C46-74A9-4E96-AE90-F8DCF97F90C7}">
      <dgm:prSet/>
      <dgm:spPr/>
      <dgm:t>
        <a:bodyPr/>
        <a:lstStyle/>
        <a:p>
          <a:endParaRPr lang="en-US"/>
        </a:p>
      </dgm:t>
    </dgm:pt>
    <dgm:pt modelId="{9BAF5C3F-72A8-4C43-B590-6E8F5E852F01}" type="pres">
      <dgm:prSet presAssocID="{1439BB65-CA44-443A-9F1D-21BE4104C9A6}" presName="root" presStyleCnt="0">
        <dgm:presLayoutVars>
          <dgm:dir/>
          <dgm:resizeHandles val="exact"/>
        </dgm:presLayoutVars>
      </dgm:prSet>
      <dgm:spPr/>
    </dgm:pt>
    <dgm:pt modelId="{DE25DE4F-649B-4168-9199-057940389AD9}" type="pres">
      <dgm:prSet presAssocID="{1439BB65-CA44-443A-9F1D-21BE4104C9A6}" presName="container" presStyleCnt="0">
        <dgm:presLayoutVars>
          <dgm:dir/>
          <dgm:resizeHandles val="exact"/>
        </dgm:presLayoutVars>
      </dgm:prSet>
      <dgm:spPr/>
    </dgm:pt>
    <dgm:pt modelId="{F3035840-85AC-45DC-BD05-61A5024453F6}" type="pres">
      <dgm:prSet presAssocID="{6096C8E3-DB97-4755-914F-45B4CA355616}" presName="compNode" presStyleCnt="0"/>
      <dgm:spPr/>
    </dgm:pt>
    <dgm:pt modelId="{694274C8-E13E-4C89-B429-B19E4F97F4E7}" type="pres">
      <dgm:prSet presAssocID="{6096C8E3-DB97-4755-914F-45B4CA355616}" presName="iconBgRect" presStyleLbl="bgShp" presStyleIdx="0" presStyleCnt="3"/>
      <dgm:spPr/>
    </dgm:pt>
    <dgm:pt modelId="{9D666CA2-1CAE-4B16-9DE1-937535EF636B}" type="pres">
      <dgm:prSet presAssocID="{6096C8E3-DB97-4755-914F-45B4CA35561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9533E5E8-31CB-4224-A660-70FCC4EA61E0}" type="pres">
      <dgm:prSet presAssocID="{6096C8E3-DB97-4755-914F-45B4CA355616}" presName="spaceRect" presStyleCnt="0"/>
      <dgm:spPr/>
    </dgm:pt>
    <dgm:pt modelId="{9D8B8261-AB96-4726-8487-93DA7BD1D412}" type="pres">
      <dgm:prSet presAssocID="{6096C8E3-DB97-4755-914F-45B4CA355616}" presName="textRect" presStyleLbl="revTx" presStyleIdx="0" presStyleCnt="3">
        <dgm:presLayoutVars>
          <dgm:chMax val="1"/>
          <dgm:chPref val="1"/>
        </dgm:presLayoutVars>
      </dgm:prSet>
      <dgm:spPr/>
    </dgm:pt>
    <dgm:pt modelId="{BCE17E3E-1477-4728-9DB9-3FE00799F6CE}" type="pres">
      <dgm:prSet presAssocID="{09D77844-636F-4003-BAEA-2A12FDA921D3}" presName="sibTrans" presStyleLbl="sibTrans2D1" presStyleIdx="0" presStyleCnt="0"/>
      <dgm:spPr/>
    </dgm:pt>
    <dgm:pt modelId="{54F95E89-1BDF-4540-8631-091E949C60DE}" type="pres">
      <dgm:prSet presAssocID="{1DCEAAF0-BA95-404D-A1F7-415F81271B63}" presName="compNode" presStyleCnt="0"/>
      <dgm:spPr/>
    </dgm:pt>
    <dgm:pt modelId="{45313094-1E3A-4E04-A076-166DA6123C27}" type="pres">
      <dgm:prSet presAssocID="{1DCEAAF0-BA95-404D-A1F7-415F81271B63}" presName="iconBgRect" presStyleLbl="bgShp" presStyleIdx="1" presStyleCnt="3"/>
      <dgm:spPr/>
    </dgm:pt>
    <dgm:pt modelId="{78AEF388-5365-4536-BB33-52862A846B9F}" type="pres">
      <dgm:prSet presAssocID="{1DCEAAF0-BA95-404D-A1F7-415F81271B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40A28DDA-3F70-45A6-9EA2-98C46DF6B3C2}" type="pres">
      <dgm:prSet presAssocID="{1DCEAAF0-BA95-404D-A1F7-415F81271B63}" presName="spaceRect" presStyleCnt="0"/>
      <dgm:spPr/>
    </dgm:pt>
    <dgm:pt modelId="{0BB12D3F-3241-41D3-9AAA-BA52B2BFD303}" type="pres">
      <dgm:prSet presAssocID="{1DCEAAF0-BA95-404D-A1F7-415F81271B63}" presName="textRect" presStyleLbl="revTx" presStyleIdx="1" presStyleCnt="3">
        <dgm:presLayoutVars>
          <dgm:chMax val="1"/>
          <dgm:chPref val="1"/>
        </dgm:presLayoutVars>
      </dgm:prSet>
      <dgm:spPr/>
    </dgm:pt>
    <dgm:pt modelId="{BD6E3A5A-0B1A-4124-BE39-13C928A1F3AB}" type="pres">
      <dgm:prSet presAssocID="{FD69C584-5F66-494B-8393-8F75CF9934A5}" presName="sibTrans" presStyleLbl="sibTrans2D1" presStyleIdx="0" presStyleCnt="0"/>
      <dgm:spPr/>
    </dgm:pt>
    <dgm:pt modelId="{65702983-8446-4636-BA32-269E579337BD}" type="pres">
      <dgm:prSet presAssocID="{53E3FE19-377B-4432-ADED-7A55C4FBC575}" presName="compNode" presStyleCnt="0"/>
      <dgm:spPr/>
    </dgm:pt>
    <dgm:pt modelId="{67305B89-2E2A-4944-A504-DF827761AB0A}" type="pres">
      <dgm:prSet presAssocID="{53E3FE19-377B-4432-ADED-7A55C4FBC575}" presName="iconBgRect" presStyleLbl="bgShp" presStyleIdx="2" presStyleCnt="3"/>
      <dgm:spPr/>
    </dgm:pt>
    <dgm:pt modelId="{3DCE39AE-4E91-4986-8A36-FEC03C97EE9B}" type="pres">
      <dgm:prSet presAssocID="{53E3FE19-377B-4432-ADED-7A55C4FBC5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53483319-26C4-4F5E-BB37-A6983E8626EB}" type="pres">
      <dgm:prSet presAssocID="{53E3FE19-377B-4432-ADED-7A55C4FBC575}" presName="spaceRect" presStyleCnt="0"/>
      <dgm:spPr/>
    </dgm:pt>
    <dgm:pt modelId="{61F304C8-B3A4-4A94-88C8-E1C288798A27}" type="pres">
      <dgm:prSet presAssocID="{53E3FE19-377B-4432-ADED-7A55C4FBC57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A67550A-AEF7-4305-8D7A-FDECDCE9DA97}" srcId="{1439BB65-CA44-443A-9F1D-21BE4104C9A6}" destId="{1DCEAAF0-BA95-404D-A1F7-415F81271B63}" srcOrd="1" destOrd="0" parTransId="{A38CF69D-53B1-4A59-BAC8-6F9D6D3624C7}" sibTransId="{FD69C584-5F66-494B-8393-8F75CF9934A5}"/>
    <dgm:cxn modelId="{DF4C9C46-74A9-4E96-AE90-F8DCF97F90C7}" srcId="{1439BB65-CA44-443A-9F1D-21BE4104C9A6}" destId="{53E3FE19-377B-4432-ADED-7A55C4FBC575}" srcOrd="2" destOrd="0" parTransId="{8DA28E7F-8518-4FA3-9500-A738D7ECF715}" sibTransId="{8116619A-AA22-4B48-8842-180B535B37C6}"/>
    <dgm:cxn modelId="{E8BAEC59-545C-0F4A-B88B-4C98DF639FB3}" type="presOf" srcId="{FD69C584-5F66-494B-8393-8F75CF9934A5}" destId="{BD6E3A5A-0B1A-4124-BE39-13C928A1F3AB}" srcOrd="0" destOrd="0" presId="urn:microsoft.com/office/officeart/2018/2/layout/IconCircleList"/>
    <dgm:cxn modelId="{A1341899-48BF-D04C-AFFF-2090ADA752F2}" type="presOf" srcId="{1DCEAAF0-BA95-404D-A1F7-415F81271B63}" destId="{0BB12D3F-3241-41D3-9AAA-BA52B2BFD303}" srcOrd="0" destOrd="0" presId="urn:microsoft.com/office/officeart/2018/2/layout/IconCircleList"/>
    <dgm:cxn modelId="{97A59EAC-E6C8-CC41-84BB-38F6F95F4E80}" type="presOf" srcId="{1439BB65-CA44-443A-9F1D-21BE4104C9A6}" destId="{9BAF5C3F-72A8-4C43-B590-6E8F5E852F01}" srcOrd="0" destOrd="0" presId="urn:microsoft.com/office/officeart/2018/2/layout/IconCircleList"/>
    <dgm:cxn modelId="{465121AE-E732-E44D-87A1-8662458E0B6D}" type="presOf" srcId="{6096C8E3-DB97-4755-914F-45B4CA355616}" destId="{9D8B8261-AB96-4726-8487-93DA7BD1D412}" srcOrd="0" destOrd="0" presId="urn:microsoft.com/office/officeart/2018/2/layout/IconCircleList"/>
    <dgm:cxn modelId="{3A9C05E5-E7E1-8F46-A642-E545AAE008FF}" type="presOf" srcId="{53E3FE19-377B-4432-ADED-7A55C4FBC575}" destId="{61F304C8-B3A4-4A94-88C8-E1C288798A27}" srcOrd="0" destOrd="0" presId="urn:microsoft.com/office/officeart/2018/2/layout/IconCircleList"/>
    <dgm:cxn modelId="{634BFCF1-C3EE-45B0-92CA-21CE3B4A59DE}" srcId="{1439BB65-CA44-443A-9F1D-21BE4104C9A6}" destId="{6096C8E3-DB97-4755-914F-45B4CA355616}" srcOrd="0" destOrd="0" parTransId="{91D9BD4F-D5A9-41CC-9D47-034B5E3132FD}" sibTransId="{09D77844-636F-4003-BAEA-2A12FDA921D3}"/>
    <dgm:cxn modelId="{4DDB36F5-F085-2E48-8C76-D2B43BBF6EE6}" type="presOf" srcId="{09D77844-636F-4003-BAEA-2A12FDA921D3}" destId="{BCE17E3E-1477-4728-9DB9-3FE00799F6CE}" srcOrd="0" destOrd="0" presId="urn:microsoft.com/office/officeart/2018/2/layout/IconCircleList"/>
    <dgm:cxn modelId="{1197B0DB-1A92-AA48-81EA-C2A994AFC40D}" type="presParOf" srcId="{9BAF5C3F-72A8-4C43-B590-6E8F5E852F01}" destId="{DE25DE4F-649B-4168-9199-057940389AD9}" srcOrd="0" destOrd="0" presId="urn:microsoft.com/office/officeart/2018/2/layout/IconCircleList"/>
    <dgm:cxn modelId="{73533EAB-3FF5-7141-876A-58DEC24E43C8}" type="presParOf" srcId="{DE25DE4F-649B-4168-9199-057940389AD9}" destId="{F3035840-85AC-45DC-BD05-61A5024453F6}" srcOrd="0" destOrd="0" presId="urn:microsoft.com/office/officeart/2018/2/layout/IconCircleList"/>
    <dgm:cxn modelId="{E4F8F7A2-73FA-8641-ADD4-3AF889BE47D4}" type="presParOf" srcId="{F3035840-85AC-45DC-BD05-61A5024453F6}" destId="{694274C8-E13E-4C89-B429-B19E4F97F4E7}" srcOrd="0" destOrd="0" presId="urn:microsoft.com/office/officeart/2018/2/layout/IconCircleList"/>
    <dgm:cxn modelId="{620766C2-EB7A-7F4C-9DFE-3E61BF755FF6}" type="presParOf" srcId="{F3035840-85AC-45DC-BD05-61A5024453F6}" destId="{9D666CA2-1CAE-4B16-9DE1-937535EF636B}" srcOrd="1" destOrd="0" presId="urn:microsoft.com/office/officeart/2018/2/layout/IconCircleList"/>
    <dgm:cxn modelId="{CCE8CF93-4516-B64C-98F7-DEDFCC7E7763}" type="presParOf" srcId="{F3035840-85AC-45DC-BD05-61A5024453F6}" destId="{9533E5E8-31CB-4224-A660-70FCC4EA61E0}" srcOrd="2" destOrd="0" presId="urn:microsoft.com/office/officeart/2018/2/layout/IconCircleList"/>
    <dgm:cxn modelId="{0E7E8789-DD69-E94D-9216-5BDD7AB80480}" type="presParOf" srcId="{F3035840-85AC-45DC-BD05-61A5024453F6}" destId="{9D8B8261-AB96-4726-8487-93DA7BD1D412}" srcOrd="3" destOrd="0" presId="urn:microsoft.com/office/officeart/2018/2/layout/IconCircleList"/>
    <dgm:cxn modelId="{F420028A-D1AE-7141-884A-2BD2ABF80518}" type="presParOf" srcId="{DE25DE4F-649B-4168-9199-057940389AD9}" destId="{BCE17E3E-1477-4728-9DB9-3FE00799F6CE}" srcOrd="1" destOrd="0" presId="urn:microsoft.com/office/officeart/2018/2/layout/IconCircleList"/>
    <dgm:cxn modelId="{6F2300CD-9049-424F-9C73-A33FCE7F4FFB}" type="presParOf" srcId="{DE25DE4F-649B-4168-9199-057940389AD9}" destId="{54F95E89-1BDF-4540-8631-091E949C60DE}" srcOrd="2" destOrd="0" presId="urn:microsoft.com/office/officeart/2018/2/layout/IconCircleList"/>
    <dgm:cxn modelId="{858C682E-AA95-C040-8668-77C01A51BCDC}" type="presParOf" srcId="{54F95E89-1BDF-4540-8631-091E949C60DE}" destId="{45313094-1E3A-4E04-A076-166DA6123C27}" srcOrd="0" destOrd="0" presId="urn:microsoft.com/office/officeart/2018/2/layout/IconCircleList"/>
    <dgm:cxn modelId="{860F720F-2A74-764B-9012-B75D79846401}" type="presParOf" srcId="{54F95E89-1BDF-4540-8631-091E949C60DE}" destId="{78AEF388-5365-4536-BB33-52862A846B9F}" srcOrd="1" destOrd="0" presId="urn:microsoft.com/office/officeart/2018/2/layout/IconCircleList"/>
    <dgm:cxn modelId="{FB7799A5-AF44-4B43-A95B-9334056C45FA}" type="presParOf" srcId="{54F95E89-1BDF-4540-8631-091E949C60DE}" destId="{40A28DDA-3F70-45A6-9EA2-98C46DF6B3C2}" srcOrd="2" destOrd="0" presId="urn:microsoft.com/office/officeart/2018/2/layout/IconCircleList"/>
    <dgm:cxn modelId="{B7FB0FDD-1E84-A741-A19D-7B2B000561A2}" type="presParOf" srcId="{54F95E89-1BDF-4540-8631-091E949C60DE}" destId="{0BB12D3F-3241-41D3-9AAA-BA52B2BFD303}" srcOrd="3" destOrd="0" presId="urn:microsoft.com/office/officeart/2018/2/layout/IconCircleList"/>
    <dgm:cxn modelId="{27FFA14D-9566-2146-B4ED-5D1AF8C15404}" type="presParOf" srcId="{DE25DE4F-649B-4168-9199-057940389AD9}" destId="{BD6E3A5A-0B1A-4124-BE39-13C928A1F3AB}" srcOrd="3" destOrd="0" presId="urn:microsoft.com/office/officeart/2018/2/layout/IconCircleList"/>
    <dgm:cxn modelId="{94E54912-5CA0-4842-98E2-F722297A378C}" type="presParOf" srcId="{DE25DE4F-649B-4168-9199-057940389AD9}" destId="{65702983-8446-4636-BA32-269E579337BD}" srcOrd="4" destOrd="0" presId="urn:microsoft.com/office/officeart/2018/2/layout/IconCircleList"/>
    <dgm:cxn modelId="{3C7BF7B0-C054-DD4D-BEC6-71FAC3E323B3}" type="presParOf" srcId="{65702983-8446-4636-BA32-269E579337BD}" destId="{67305B89-2E2A-4944-A504-DF827761AB0A}" srcOrd="0" destOrd="0" presId="urn:microsoft.com/office/officeart/2018/2/layout/IconCircleList"/>
    <dgm:cxn modelId="{385D358D-EF25-9C42-83F5-75F4FDEA9EA3}" type="presParOf" srcId="{65702983-8446-4636-BA32-269E579337BD}" destId="{3DCE39AE-4E91-4986-8A36-FEC03C97EE9B}" srcOrd="1" destOrd="0" presId="urn:microsoft.com/office/officeart/2018/2/layout/IconCircleList"/>
    <dgm:cxn modelId="{A37575C8-A691-6745-A298-A51B8E3FDE60}" type="presParOf" srcId="{65702983-8446-4636-BA32-269E579337BD}" destId="{53483319-26C4-4F5E-BB37-A6983E8626EB}" srcOrd="2" destOrd="0" presId="urn:microsoft.com/office/officeart/2018/2/layout/IconCircleList"/>
    <dgm:cxn modelId="{CD4B2331-5746-8440-8EB7-D5C52F7E8851}" type="presParOf" srcId="{65702983-8446-4636-BA32-269E579337BD}" destId="{61F304C8-B3A4-4A94-88C8-E1C288798A2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A68E2D-5F3D-4594-9CD0-2E90CB67091F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847D2A-03E7-4A6D-82D8-BFA3F83C2F05}">
      <dgm:prSet/>
      <dgm:spPr/>
      <dgm:t>
        <a:bodyPr/>
        <a:lstStyle/>
        <a:p>
          <a:r>
            <a:rPr lang="en-US" dirty="0"/>
            <a:t>Delving into real-time data presented unique challenges:</a:t>
          </a:r>
        </a:p>
      </dgm:t>
    </dgm:pt>
    <dgm:pt modelId="{8551905C-BBB7-4951-BB74-644F37EE90A6}" type="parTrans" cxnId="{59F23484-F6D5-4B2B-AE65-3472BF97E5E7}">
      <dgm:prSet/>
      <dgm:spPr/>
      <dgm:t>
        <a:bodyPr/>
        <a:lstStyle/>
        <a:p>
          <a:endParaRPr lang="en-US"/>
        </a:p>
      </dgm:t>
    </dgm:pt>
    <dgm:pt modelId="{F047F0BD-BCC8-440F-8194-3D58E32C30CD}" type="sibTrans" cxnId="{59F23484-F6D5-4B2B-AE65-3472BF97E5E7}">
      <dgm:prSet/>
      <dgm:spPr/>
      <dgm:t>
        <a:bodyPr/>
        <a:lstStyle/>
        <a:p>
          <a:endParaRPr lang="en-US"/>
        </a:p>
      </dgm:t>
    </dgm:pt>
    <dgm:pt modelId="{6EE7F4E6-5D20-476C-8327-4F184C18D785}">
      <dgm:prSet/>
      <dgm:spPr/>
      <dgm:t>
        <a:bodyPr/>
        <a:lstStyle/>
        <a:p>
          <a:r>
            <a:rPr lang="en-US" b="1"/>
            <a:t>Diving into real-time:</a:t>
          </a:r>
          <a:r>
            <a:rPr lang="en-US"/>
            <a:t> requests module for smooth data handling.</a:t>
          </a:r>
        </a:p>
      </dgm:t>
    </dgm:pt>
    <dgm:pt modelId="{545F1126-D3DE-4599-B064-1147EDCC77C3}" type="parTrans" cxnId="{90AF0AC0-FECE-4645-BFB0-59C3E5151F6A}">
      <dgm:prSet/>
      <dgm:spPr/>
      <dgm:t>
        <a:bodyPr/>
        <a:lstStyle/>
        <a:p>
          <a:endParaRPr lang="en-US"/>
        </a:p>
      </dgm:t>
    </dgm:pt>
    <dgm:pt modelId="{4D17D8F1-408A-417E-9B7C-F5F4D1A87F35}" type="sibTrans" cxnId="{90AF0AC0-FECE-4645-BFB0-59C3E5151F6A}">
      <dgm:prSet/>
      <dgm:spPr/>
      <dgm:t>
        <a:bodyPr/>
        <a:lstStyle/>
        <a:p>
          <a:endParaRPr lang="en-US"/>
        </a:p>
      </dgm:t>
    </dgm:pt>
    <dgm:pt modelId="{DF714B54-A7C9-4C55-93ED-B1B3D48AE568}">
      <dgm:prSet/>
      <dgm:spPr/>
      <dgm:t>
        <a:bodyPr/>
        <a:lstStyle/>
        <a:p>
          <a:r>
            <a:rPr lang="en-US" b="1" dirty="0"/>
            <a:t>Continuous flow:</a:t>
          </a:r>
          <a:r>
            <a:rPr lang="en-US" dirty="0"/>
            <a:t> managing the constant stream of data.</a:t>
          </a:r>
        </a:p>
      </dgm:t>
    </dgm:pt>
    <dgm:pt modelId="{046E56F1-6F4A-4E7C-BA7A-1BC4A17E9FCB}" type="parTrans" cxnId="{9B8F9028-DE5F-4DDA-A573-C540FAE06387}">
      <dgm:prSet/>
      <dgm:spPr/>
      <dgm:t>
        <a:bodyPr/>
        <a:lstStyle/>
        <a:p>
          <a:endParaRPr lang="en-US"/>
        </a:p>
      </dgm:t>
    </dgm:pt>
    <dgm:pt modelId="{6454B0B9-0073-4D9D-9701-EBACB5097F03}" type="sibTrans" cxnId="{9B8F9028-DE5F-4DDA-A573-C540FAE06387}">
      <dgm:prSet/>
      <dgm:spPr/>
      <dgm:t>
        <a:bodyPr/>
        <a:lstStyle/>
        <a:p>
          <a:endParaRPr lang="en-US"/>
        </a:p>
      </dgm:t>
    </dgm:pt>
    <dgm:pt modelId="{D9477AA5-5457-4444-B2DE-9452F2A347C0}">
      <dgm:prSet/>
      <dgm:spPr/>
      <dgm:t>
        <a:bodyPr/>
        <a:lstStyle/>
        <a:p>
          <a:r>
            <a:rPr lang="en-US" b="1"/>
            <a:t>Delays and inconsistencies:</a:t>
          </a:r>
          <a:r>
            <a:rPr lang="en-US"/>
            <a:t> issues with data quality </a:t>
          </a:r>
        </a:p>
      </dgm:t>
    </dgm:pt>
    <dgm:pt modelId="{6BE25526-ECF7-4608-A498-54E51EFB54A3}" type="parTrans" cxnId="{78004992-11E0-4C95-9DFB-8A8778FFAA9C}">
      <dgm:prSet/>
      <dgm:spPr/>
      <dgm:t>
        <a:bodyPr/>
        <a:lstStyle/>
        <a:p>
          <a:endParaRPr lang="en-US"/>
        </a:p>
      </dgm:t>
    </dgm:pt>
    <dgm:pt modelId="{B6C4E2E9-D0EB-4D26-949A-9FC832DE31B3}" type="sibTrans" cxnId="{78004992-11E0-4C95-9DFB-8A8778FFAA9C}">
      <dgm:prSet/>
      <dgm:spPr/>
      <dgm:t>
        <a:bodyPr/>
        <a:lstStyle/>
        <a:p>
          <a:endParaRPr lang="en-US"/>
        </a:p>
      </dgm:t>
    </dgm:pt>
    <dgm:pt modelId="{FF0A4DC2-5833-4588-9D8C-EA400B60900D}">
      <dgm:prSet/>
      <dgm:spPr/>
      <dgm:t>
        <a:bodyPr/>
        <a:lstStyle/>
        <a:p>
          <a:r>
            <a:rPr lang="en-US" b="0" dirty="0"/>
            <a:t>My solutions were</a:t>
          </a:r>
        </a:p>
      </dgm:t>
    </dgm:pt>
    <dgm:pt modelId="{EEB7A55A-DE8A-470E-B29A-F70B4B9650FC}" type="parTrans" cxnId="{F860CFA8-40CF-4C8C-B8D2-83CDD99165B6}">
      <dgm:prSet/>
      <dgm:spPr/>
      <dgm:t>
        <a:bodyPr/>
        <a:lstStyle/>
        <a:p>
          <a:endParaRPr lang="en-US"/>
        </a:p>
      </dgm:t>
    </dgm:pt>
    <dgm:pt modelId="{D205A8CE-F1F0-4013-ACB9-A1CEBFA063AE}" type="sibTrans" cxnId="{F860CFA8-40CF-4C8C-B8D2-83CDD99165B6}">
      <dgm:prSet/>
      <dgm:spPr/>
      <dgm:t>
        <a:bodyPr/>
        <a:lstStyle/>
        <a:p>
          <a:endParaRPr lang="en-US"/>
        </a:p>
      </dgm:t>
    </dgm:pt>
    <dgm:pt modelId="{588B0F2F-DF3B-46AD-8C30-50FE407E6F01}">
      <dgm:prSet/>
      <dgm:spPr/>
      <dgm:t>
        <a:bodyPr/>
        <a:lstStyle/>
        <a:p>
          <a:r>
            <a:rPr lang="en-US" b="1"/>
            <a:t>Automated retrieval:</a:t>
          </a:r>
          <a:r>
            <a:rPr lang="en-US"/>
            <a:t> implementation of automatic data retrieval, ensuring timely updates.</a:t>
          </a:r>
        </a:p>
      </dgm:t>
    </dgm:pt>
    <dgm:pt modelId="{E558DF9E-403D-4339-A4A3-07AABE1C7D02}" type="parTrans" cxnId="{5E49E4D1-960E-4FC1-9A63-068D967C3AFE}">
      <dgm:prSet/>
      <dgm:spPr/>
      <dgm:t>
        <a:bodyPr/>
        <a:lstStyle/>
        <a:p>
          <a:endParaRPr lang="en-US"/>
        </a:p>
      </dgm:t>
    </dgm:pt>
    <dgm:pt modelId="{A169486C-BA93-46D1-8567-422D030ECB19}" type="sibTrans" cxnId="{5E49E4D1-960E-4FC1-9A63-068D967C3AFE}">
      <dgm:prSet/>
      <dgm:spPr/>
      <dgm:t>
        <a:bodyPr/>
        <a:lstStyle/>
        <a:p>
          <a:endParaRPr lang="en-US"/>
        </a:p>
      </dgm:t>
    </dgm:pt>
    <dgm:pt modelId="{BE2FC43F-7A9B-47DB-8281-11B161AA13D8}">
      <dgm:prSet/>
      <dgm:spPr/>
      <dgm:t>
        <a:bodyPr/>
        <a:lstStyle/>
        <a:p>
          <a:r>
            <a:rPr lang="en-US" b="1"/>
            <a:t>Daily export:</a:t>
          </a:r>
          <a:r>
            <a:rPr lang="en-US"/>
            <a:t> creation of automatic daily exports for consistent analysis.</a:t>
          </a:r>
        </a:p>
      </dgm:t>
    </dgm:pt>
    <dgm:pt modelId="{39D0FB70-58D0-43C0-BF3B-ACCA53E877B8}" type="parTrans" cxnId="{F3B1B227-B66D-489E-A5D5-92165D13D003}">
      <dgm:prSet/>
      <dgm:spPr/>
      <dgm:t>
        <a:bodyPr/>
        <a:lstStyle/>
        <a:p>
          <a:endParaRPr lang="en-US"/>
        </a:p>
      </dgm:t>
    </dgm:pt>
    <dgm:pt modelId="{A7DCCD4F-1418-4DA1-9A8E-CF8176C36425}" type="sibTrans" cxnId="{F3B1B227-B66D-489E-A5D5-92165D13D003}">
      <dgm:prSet/>
      <dgm:spPr/>
      <dgm:t>
        <a:bodyPr/>
        <a:lstStyle/>
        <a:p>
          <a:endParaRPr lang="en-US"/>
        </a:p>
      </dgm:t>
    </dgm:pt>
    <dgm:pt modelId="{1B16DFC8-E602-49F8-BC76-C1182A5BE9DF}">
      <dgm:prSet/>
      <dgm:spPr/>
      <dgm:t>
        <a:bodyPr/>
        <a:lstStyle/>
        <a:p>
          <a:r>
            <a:rPr lang="en-US" b="1"/>
            <a:t>Adapting techniques:</a:t>
          </a:r>
          <a:r>
            <a:rPr lang="en-US"/>
            <a:t> adaptation of data manipulation methods for the real-time nature</a:t>
          </a:r>
        </a:p>
      </dgm:t>
    </dgm:pt>
    <dgm:pt modelId="{A1C4580E-8EA1-4818-B7BB-871C225D70EE}" type="parTrans" cxnId="{E1427936-A159-41B0-A255-79DEC0E06B6B}">
      <dgm:prSet/>
      <dgm:spPr/>
      <dgm:t>
        <a:bodyPr/>
        <a:lstStyle/>
        <a:p>
          <a:endParaRPr lang="en-US"/>
        </a:p>
      </dgm:t>
    </dgm:pt>
    <dgm:pt modelId="{DD33399B-3308-4C19-AD20-0BE75EF715D5}" type="sibTrans" cxnId="{E1427936-A159-41B0-A255-79DEC0E06B6B}">
      <dgm:prSet/>
      <dgm:spPr/>
      <dgm:t>
        <a:bodyPr/>
        <a:lstStyle/>
        <a:p>
          <a:endParaRPr lang="en-US"/>
        </a:p>
      </dgm:t>
    </dgm:pt>
    <dgm:pt modelId="{8CCED862-93F9-BD47-A152-34F82C51B39F}" type="pres">
      <dgm:prSet presAssocID="{6AA68E2D-5F3D-4594-9CD0-2E90CB67091F}" presName="diagram" presStyleCnt="0">
        <dgm:presLayoutVars>
          <dgm:dir/>
          <dgm:resizeHandles val="exact"/>
        </dgm:presLayoutVars>
      </dgm:prSet>
      <dgm:spPr/>
    </dgm:pt>
    <dgm:pt modelId="{6891F98D-F860-9848-9119-5AE732D7DDC9}" type="pres">
      <dgm:prSet presAssocID="{87847D2A-03E7-4A6D-82D8-BFA3F83C2F05}" presName="node" presStyleLbl="node1" presStyleIdx="0" presStyleCnt="2">
        <dgm:presLayoutVars>
          <dgm:bulletEnabled val="1"/>
        </dgm:presLayoutVars>
      </dgm:prSet>
      <dgm:spPr/>
    </dgm:pt>
    <dgm:pt modelId="{72EA1A27-4320-9F47-A024-7684AAD2E21A}" type="pres">
      <dgm:prSet presAssocID="{F047F0BD-BCC8-440F-8194-3D58E32C30CD}" presName="sibTrans" presStyleCnt="0"/>
      <dgm:spPr/>
    </dgm:pt>
    <dgm:pt modelId="{965648C5-51EA-7A4B-8F85-AC388C3071DE}" type="pres">
      <dgm:prSet presAssocID="{FF0A4DC2-5833-4588-9D8C-EA400B60900D}" presName="node" presStyleLbl="node1" presStyleIdx="1" presStyleCnt="2">
        <dgm:presLayoutVars>
          <dgm:bulletEnabled val="1"/>
        </dgm:presLayoutVars>
      </dgm:prSet>
      <dgm:spPr/>
    </dgm:pt>
  </dgm:ptLst>
  <dgm:cxnLst>
    <dgm:cxn modelId="{2EDFB620-2FA8-4A4C-85C9-610100994361}" type="presOf" srcId="{DF714B54-A7C9-4C55-93ED-B1B3D48AE568}" destId="{6891F98D-F860-9848-9119-5AE732D7DDC9}" srcOrd="0" destOrd="2" presId="urn:microsoft.com/office/officeart/2005/8/layout/default"/>
    <dgm:cxn modelId="{DE07E925-9679-2C48-BB1F-53A59EBA34E9}" type="presOf" srcId="{6EE7F4E6-5D20-476C-8327-4F184C18D785}" destId="{6891F98D-F860-9848-9119-5AE732D7DDC9}" srcOrd="0" destOrd="1" presId="urn:microsoft.com/office/officeart/2005/8/layout/default"/>
    <dgm:cxn modelId="{F3B1B227-B66D-489E-A5D5-92165D13D003}" srcId="{FF0A4DC2-5833-4588-9D8C-EA400B60900D}" destId="{BE2FC43F-7A9B-47DB-8281-11B161AA13D8}" srcOrd="1" destOrd="0" parTransId="{39D0FB70-58D0-43C0-BF3B-ACCA53E877B8}" sibTransId="{A7DCCD4F-1418-4DA1-9A8E-CF8176C36425}"/>
    <dgm:cxn modelId="{9B8F9028-DE5F-4DDA-A573-C540FAE06387}" srcId="{87847D2A-03E7-4A6D-82D8-BFA3F83C2F05}" destId="{DF714B54-A7C9-4C55-93ED-B1B3D48AE568}" srcOrd="1" destOrd="0" parTransId="{046E56F1-6F4A-4E7C-BA7A-1BC4A17E9FCB}" sibTransId="{6454B0B9-0073-4D9D-9701-EBACB5097F03}"/>
    <dgm:cxn modelId="{E1427936-A159-41B0-A255-79DEC0E06B6B}" srcId="{FF0A4DC2-5833-4588-9D8C-EA400B60900D}" destId="{1B16DFC8-E602-49F8-BC76-C1182A5BE9DF}" srcOrd="2" destOrd="0" parTransId="{A1C4580E-8EA1-4818-B7BB-871C225D70EE}" sibTransId="{DD33399B-3308-4C19-AD20-0BE75EF715D5}"/>
    <dgm:cxn modelId="{B42AF069-6D5E-DC40-ACEB-2947F3E3E788}" type="presOf" srcId="{D9477AA5-5457-4444-B2DE-9452F2A347C0}" destId="{6891F98D-F860-9848-9119-5AE732D7DDC9}" srcOrd="0" destOrd="3" presId="urn:microsoft.com/office/officeart/2005/8/layout/default"/>
    <dgm:cxn modelId="{2900296F-8288-5D43-A18B-F59EE666A68E}" type="presOf" srcId="{1B16DFC8-E602-49F8-BC76-C1182A5BE9DF}" destId="{965648C5-51EA-7A4B-8F85-AC388C3071DE}" srcOrd="0" destOrd="3" presId="urn:microsoft.com/office/officeart/2005/8/layout/default"/>
    <dgm:cxn modelId="{59F23484-F6D5-4B2B-AE65-3472BF97E5E7}" srcId="{6AA68E2D-5F3D-4594-9CD0-2E90CB67091F}" destId="{87847D2A-03E7-4A6D-82D8-BFA3F83C2F05}" srcOrd="0" destOrd="0" parTransId="{8551905C-BBB7-4951-BB74-644F37EE90A6}" sibTransId="{F047F0BD-BCC8-440F-8194-3D58E32C30CD}"/>
    <dgm:cxn modelId="{AE678984-1A77-BE47-933E-1A42F58CAB38}" type="presOf" srcId="{BE2FC43F-7A9B-47DB-8281-11B161AA13D8}" destId="{965648C5-51EA-7A4B-8F85-AC388C3071DE}" srcOrd="0" destOrd="2" presId="urn:microsoft.com/office/officeart/2005/8/layout/default"/>
    <dgm:cxn modelId="{D31F3188-2AB3-804C-8861-14D91BEE38CD}" type="presOf" srcId="{87847D2A-03E7-4A6D-82D8-BFA3F83C2F05}" destId="{6891F98D-F860-9848-9119-5AE732D7DDC9}" srcOrd="0" destOrd="0" presId="urn:microsoft.com/office/officeart/2005/8/layout/default"/>
    <dgm:cxn modelId="{AFA8628E-5112-6C4E-98FD-CE912113BC26}" type="presOf" srcId="{6AA68E2D-5F3D-4594-9CD0-2E90CB67091F}" destId="{8CCED862-93F9-BD47-A152-34F82C51B39F}" srcOrd="0" destOrd="0" presId="urn:microsoft.com/office/officeart/2005/8/layout/default"/>
    <dgm:cxn modelId="{78004992-11E0-4C95-9DFB-8A8778FFAA9C}" srcId="{87847D2A-03E7-4A6D-82D8-BFA3F83C2F05}" destId="{D9477AA5-5457-4444-B2DE-9452F2A347C0}" srcOrd="2" destOrd="0" parTransId="{6BE25526-ECF7-4608-A498-54E51EFB54A3}" sibTransId="{B6C4E2E9-D0EB-4D26-949A-9FC832DE31B3}"/>
    <dgm:cxn modelId="{F860CFA8-40CF-4C8C-B8D2-83CDD99165B6}" srcId="{6AA68E2D-5F3D-4594-9CD0-2E90CB67091F}" destId="{FF0A4DC2-5833-4588-9D8C-EA400B60900D}" srcOrd="1" destOrd="0" parTransId="{EEB7A55A-DE8A-470E-B29A-F70B4B9650FC}" sibTransId="{D205A8CE-F1F0-4013-ACB9-A1CEBFA063AE}"/>
    <dgm:cxn modelId="{90AF0AC0-FECE-4645-BFB0-59C3E5151F6A}" srcId="{87847D2A-03E7-4A6D-82D8-BFA3F83C2F05}" destId="{6EE7F4E6-5D20-476C-8327-4F184C18D785}" srcOrd="0" destOrd="0" parTransId="{545F1126-D3DE-4599-B064-1147EDCC77C3}" sibTransId="{4D17D8F1-408A-417E-9B7C-F5F4D1A87F35}"/>
    <dgm:cxn modelId="{DC5398C4-28F1-5E49-8228-5667FA752344}" type="presOf" srcId="{588B0F2F-DF3B-46AD-8C30-50FE407E6F01}" destId="{965648C5-51EA-7A4B-8F85-AC388C3071DE}" srcOrd="0" destOrd="1" presId="urn:microsoft.com/office/officeart/2005/8/layout/default"/>
    <dgm:cxn modelId="{5E49E4D1-960E-4FC1-9A63-068D967C3AFE}" srcId="{FF0A4DC2-5833-4588-9D8C-EA400B60900D}" destId="{588B0F2F-DF3B-46AD-8C30-50FE407E6F01}" srcOrd="0" destOrd="0" parTransId="{E558DF9E-403D-4339-A4A3-07AABE1C7D02}" sibTransId="{A169486C-BA93-46D1-8567-422D030ECB19}"/>
    <dgm:cxn modelId="{1560DFF3-4B93-6445-B1E6-11D73ED8ACCB}" type="presOf" srcId="{FF0A4DC2-5833-4588-9D8C-EA400B60900D}" destId="{965648C5-51EA-7A4B-8F85-AC388C3071DE}" srcOrd="0" destOrd="0" presId="urn:microsoft.com/office/officeart/2005/8/layout/default"/>
    <dgm:cxn modelId="{65E020AD-5F59-C143-B7C9-8A1C692D4BED}" type="presParOf" srcId="{8CCED862-93F9-BD47-A152-34F82C51B39F}" destId="{6891F98D-F860-9848-9119-5AE732D7DDC9}" srcOrd="0" destOrd="0" presId="urn:microsoft.com/office/officeart/2005/8/layout/default"/>
    <dgm:cxn modelId="{FAB01D70-750A-244F-A859-6F4445A5294D}" type="presParOf" srcId="{8CCED862-93F9-BD47-A152-34F82C51B39F}" destId="{72EA1A27-4320-9F47-A024-7684AAD2E21A}" srcOrd="1" destOrd="0" presId="urn:microsoft.com/office/officeart/2005/8/layout/default"/>
    <dgm:cxn modelId="{9CEA271C-39EC-DF4C-8B44-65320FAE77E9}" type="presParOf" srcId="{8CCED862-93F9-BD47-A152-34F82C51B39F}" destId="{965648C5-51EA-7A4B-8F85-AC388C3071D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274C8-E13E-4C89-B429-B19E4F97F4E7}">
      <dsp:nvSpPr>
        <dsp:cNvPr id="0" name=""/>
        <dsp:cNvSpPr/>
      </dsp:nvSpPr>
      <dsp:spPr>
        <a:xfrm>
          <a:off x="813329" y="448856"/>
          <a:ext cx="597712" cy="5977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666CA2-1CAE-4B16-9DE1-937535EF636B}">
      <dsp:nvSpPr>
        <dsp:cNvPr id="0" name=""/>
        <dsp:cNvSpPr/>
      </dsp:nvSpPr>
      <dsp:spPr>
        <a:xfrm>
          <a:off x="938849" y="574375"/>
          <a:ext cx="346673" cy="346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8B8261-AB96-4726-8487-93DA7BD1D412}">
      <dsp:nvSpPr>
        <dsp:cNvPr id="0" name=""/>
        <dsp:cNvSpPr/>
      </dsp:nvSpPr>
      <dsp:spPr>
        <a:xfrm>
          <a:off x="1539123" y="448856"/>
          <a:ext cx="1408893" cy="59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Address concerns about sustainable transportation.</a:t>
          </a:r>
        </a:p>
      </dsp:txBody>
      <dsp:txXfrm>
        <a:off x="1539123" y="448856"/>
        <a:ext cx="1408893" cy="597712"/>
      </dsp:txXfrm>
    </dsp:sp>
    <dsp:sp modelId="{45313094-1E3A-4E04-A076-166DA6123C27}">
      <dsp:nvSpPr>
        <dsp:cNvPr id="0" name=""/>
        <dsp:cNvSpPr/>
      </dsp:nvSpPr>
      <dsp:spPr>
        <a:xfrm>
          <a:off x="3193506" y="448856"/>
          <a:ext cx="597712" cy="5977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EF388-5365-4536-BB33-52862A846B9F}">
      <dsp:nvSpPr>
        <dsp:cNvPr id="0" name=""/>
        <dsp:cNvSpPr/>
      </dsp:nvSpPr>
      <dsp:spPr>
        <a:xfrm>
          <a:off x="3319025" y="574375"/>
          <a:ext cx="346673" cy="3466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12D3F-3241-41D3-9AAA-BA52B2BFD303}">
      <dsp:nvSpPr>
        <dsp:cNvPr id="0" name=""/>
        <dsp:cNvSpPr/>
      </dsp:nvSpPr>
      <dsp:spPr>
        <a:xfrm>
          <a:off x="3919300" y="448856"/>
          <a:ext cx="1408893" cy="59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Enhance service quality for urban commuters.</a:t>
          </a:r>
        </a:p>
      </dsp:txBody>
      <dsp:txXfrm>
        <a:off x="3919300" y="448856"/>
        <a:ext cx="1408893" cy="597712"/>
      </dsp:txXfrm>
    </dsp:sp>
    <dsp:sp modelId="{67305B89-2E2A-4944-A504-DF827761AB0A}">
      <dsp:nvSpPr>
        <dsp:cNvPr id="0" name=""/>
        <dsp:cNvSpPr/>
      </dsp:nvSpPr>
      <dsp:spPr>
        <a:xfrm>
          <a:off x="5573682" y="448856"/>
          <a:ext cx="597712" cy="59771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E39AE-4E91-4986-8A36-FEC03C97EE9B}">
      <dsp:nvSpPr>
        <dsp:cNvPr id="0" name=""/>
        <dsp:cNvSpPr/>
      </dsp:nvSpPr>
      <dsp:spPr>
        <a:xfrm>
          <a:off x="5699202" y="574375"/>
          <a:ext cx="346673" cy="3466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F304C8-B3A4-4A94-88C8-E1C288798A27}">
      <dsp:nvSpPr>
        <dsp:cNvPr id="0" name=""/>
        <dsp:cNvSpPr/>
      </dsp:nvSpPr>
      <dsp:spPr>
        <a:xfrm>
          <a:off x="6299476" y="448856"/>
          <a:ext cx="1408893" cy="597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Contribute to global discourse on eco-friendly mobility.</a:t>
          </a:r>
        </a:p>
      </dsp:txBody>
      <dsp:txXfrm>
        <a:off x="6299476" y="448856"/>
        <a:ext cx="1408893" cy="5977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91F98D-F860-9848-9119-5AE732D7DDC9}">
      <dsp:nvSpPr>
        <dsp:cNvPr id="0" name=""/>
        <dsp:cNvSpPr/>
      </dsp:nvSpPr>
      <dsp:spPr>
        <a:xfrm>
          <a:off x="926" y="253357"/>
          <a:ext cx="3613174" cy="21679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Delving into real-time data presented unique challenges: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Diving into real-time:</a:t>
          </a:r>
          <a:r>
            <a:rPr lang="en-US" sz="1400" kern="1200"/>
            <a:t> requests module for smooth data handling.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Continuous flow:</a:t>
          </a:r>
          <a:r>
            <a:rPr lang="en-US" sz="1400" kern="1200" dirty="0"/>
            <a:t> managing the constant stream of data.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Delays and inconsistencies:</a:t>
          </a:r>
          <a:r>
            <a:rPr lang="en-US" sz="1400" kern="1200"/>
            <a:t> issues with data quality </a:t>
          </a:r>
        </a:p>
      </dsp:txBody>
      <dsp:txXfrm>
        <a:off x="926" y="253357"/>
        <a:ext cx="3613174" cy="2167904"/>
      </dsp:txXfrm>
    </dsp:sp>
    <dsp:sp modelId="{965648C5-51EA-7A4B-8F85-AC388C3071DE}">
      <dsp:nvSpPr>
        <dsp:cNvPr id="0" name=""/>
        <dsp:cNvSpPr/>
      </dsp:nvSpPr>
      <dsp:spPr>
        <a:xfrm>
          <a:off x="3975418" y="253357"/>
          <a:ext cx="3613174" cy="216790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My solutions were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Automated retrieval:</a:t>
          </a:r>
          <a:r>
            <a:rPr lang="en-US" sz="1400" kern="1200"/>
            <a:t> implementation of automatic data retrieval, ensuring timely updates.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Daily export:</a:t>
          </a:r>
          <a:r>
            <a:rPr lang="en-US" sz="1400" kern="1200"/>
            <a:t> creation of automatic daily exports for consistent analysis.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Adapting techniques:</a:t>
          </a:r>
          <a:r>
            <a:rPr lang="en-US" sz="1400" kern="1200"/>
            <a:t> adaptation of data manipulation methods for the real-time nature</a:t>
          </a:r>
        </a:p>
      </dsp:txBody>
      <dsp:txXfrm>
        <a:off x="3975418" y="253357"/>
        <a:ext cx="3613174" cy="2167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b9d6d429f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b9d6d429f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b9d6d429f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b9d6d429f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9d6d429f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9d6d429f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9d6d429f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9d6d429f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9d6d429f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9d6d429f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b9d6d429fa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b9d6d429fa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9d6d429f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9d6d429f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9d6d429f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9d6d429f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9d68896e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9d68896e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9d68896e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9d68896e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9d68896e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9d68896e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9d68896e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9d68896e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9d6d429f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9d6d429f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9d6d429f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9d6d429fa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To efficiently handle the real-time data aspects of this project, I dug up on Python's “requests” module, ensuring the data acquisition and integration. This allowed for effective processing of the continuous data stream.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9d6d429f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9d6d429f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414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9d6d429fa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9d6d429fa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67152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36370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5645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324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41332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242968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5868375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41562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54132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0757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54663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408840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05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ublic.tableau.com/shared/BNMQTQPZ6?:display_count=n&amp;:origin=viz_share_lin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ublic.tableau.com/views/MidCampProjectFinal/Dashboard1?:language=en-GB&amp;:sid=&amp;:display_count=n&amp;:origin=viz_share_lin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paris.fr/explore/embed/dataset/velib-disponibilite-en-temps-reel/table/?disjunctive.name&amp;disjunctive.is_installed&amp;disjunctive.is_renting&amp;disjunctive.is_returning&amp;disjunctive.nom_arrondissement_commun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opendata.paris.fr/explore/embed/dataset/velib-emplacement-des-stations/tabl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603504" y="3837396"/>
            <a:ext cx="7944130" cy="750492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chemeClr val="tx2"/>
                </a:solidFill>
              </a:rPr>
              <a:t>Velib</a:t>
            </a:r>
            <a:r>
              <a:rPr lang="en-US" sz="3000" dirty="0">
                <a:solidFill>
                  <a:schemeClr val="tx2"/>
                </a:solidFill>
              </a:rPr>
              <a:t> Service Quality Analysis</a:t>
            </a:r>
          </a:p>
        </p:txBody>
      </p:sp>
      <p:pic>
        <p:nvPicPr>
          <p:cNvPr id="3" name="Picture 2" descr="A person riding a bicycle on a bridge&#10;&#10;Description automatically generated">
            <a:extLst>
              <a:ext uri="{FF2B5EF4-FFF2-40B4-BE49-F238E27FC236}">
                <a16:creationId xmlns:a16="http://schemas.microsoft.com/office/drawing/2014/main" id="{92A33A6B-0828-5101-33C0-923C464DD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" r="10360" b="2"/>
          <a:stretch/>
        </p:blipFill>
        <p:spPr>
          <a:xfrm>
            <a:off x="20" y="10"/>
            <a:ext cx="9143980" cy="3151084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206359"/>
            <a:ext cx="9141713" cy="1371600"/>
            <a:chOff x="-305" y="3144820"/>
            <a:chExt cx="9182100" cy="1551136"/>
          </a:xfrm>
        </p:grpSpPr>
        <p:sp useBgFill="1">
          <p:nvSpPr>
            <p:cNvPr id="63" name="Freeform: Shape 6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03504" y="3435588"/>
            <a:ext cx="7062673" cy="36328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050" dirty="0">
                <a:solidFill>
                  <a:schemeClr val="tx2"/>
                </a:solidFill>
              </a:rPr>
              <a:t>Investigating the Efficiency and Reliability of </a:t>
            </a:r>
            <a:r>
              <a:rPr lang="en-US" sz="1050" dirty="0" err="1">
                <a:solidFill>
                  <a:schemeClr val="tx2"/>
                </a:solidFill>
              </a:rPr>
              <a:t>Velib</a:t>
            </a:r>
            <a:r>
              <a:rPr lang="en-US" sz="1050" dirty="0">
                <a:solidFill>
                  <a:schemeClr val="tx2"/>
                </a:solidFill>
              </a:rPr>
              <a:t> in Paris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4570578" y="602216"/>
            <a:ext cx="3733482" cy="109199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400"/>
              </a:spcAft>
              <a:buClr>
                <a:schemeClr val="dk1"/>
              </a:buClr>
              <a:buSzPct val="64705"/>
            </a:pPr>
            <a:r>
              <a:rPr lang="en-US" sz="2300" b="1">
                <a:solidFill>
                  <a:schemeClr val="tx2"/>
                </a:solidFill>
                <a:highlight>
                  <a:srgbClr val="FFFFFF"/>
                </a:highlight>
              </a:rPr>
              <a:t>Unveiling the Factors: Unlocking Bike Availability Insights</a:t>
            </a:r>
            <a:endParaRPr lang="en-US" sz="2300">
              <a:solidFill>
                <a:schemeClr val="tx2"/>
              </a:solidFill>
            </a:endParaRPr>
          </a:p>
        </p:txBody>
      </p:sp>
      <p:pic>
        <p:nvPicPr>
          <p:cNvPr id="119" name="Google Shape;119;p21"/>
          <p:cNvPicPr preferRelativeResize="0">
            <a:picLocks noChangeAspect="1"/>
          </p:cNvPicPr>
          <p:nvPr/>
        </p:nvPicPr>
        <p:blipFill rotWithShape="1">
          <a:blip r:embed="rId3"/>
          <a:srcRect l="3269" t="4232"/>
          <a:stretch/>
        </p:blipFill>
        <p:spPr>
          <a:xfrm>
            <a:off x="503151" y="1119149"/>
            <a:ext cx="3793015" cy="2882158"/>
          </a:xfrm>
          <a:prstGeom prst="rect">
            <a:avLst/>
          </a:prstGeom>
          <a:noFill/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7257560" y="-3116"/>
            <a:ext cx="1886211" cy="1630749"/>
            <a:chOff x="-305" y="-4155"/>
            <a:chExt cx="2514948" cy="2174333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0" name="Google Shape;120;p21"/>
          <p:cNvPicPr preferRelativeResize="0"/>
          <p:nvPr/>
        </p:nvPicPr>
        <p:blipFill rotWithShape="1">
          <a:blip r:embed="rId4"/>
          <a:srcRect l="1412" t="22523" r="1178" b="8767"/>
          <a:stretch/>
        </p:blipFill>
        <p:spPr>
          <a:xfrm>
            <a:off x="798356" y="4132398"/>
            <a:ext cx="2819328" cy="413330"/>
          </a:xfrm>
          <a:prstGeom prst="rect">
            <a:avLst/>
          </a:prstGeom>
          <a:noFill/>
        </p:spPr>
      </p:pic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567930" y="1816261"/>
            <a:ext cx="3733184" cy="27294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Capacity ranking vs Average Unavailable Duration of the stations 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Sum of capacity in ranks as colors added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8E6200-7CC5-D54B-9AAA-0483CB8BA796}"/>
              </a:ext>
            </a:extLst>
          </p:cNvPr>
          <p:cNvSpPr txBox="1"/>
          <p:nvPr/>
        </p:nvSpPr>
        <p:spPr>
          <a:xfrm>
            <a:off x="960008" y="605664"/>
            <a:ext cx="2668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</a:rPr>
              <a:t>Capacity Ranking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EF28F-9967-BD65-C45F-B137CF9CB700}"/>
              </a:ext>
            </a:extLst>
          </p:cNvPr>
          <p:cNvSpPr txBox="1"/>
          <p:nvPr/>
        </p:nvSpPr>
        <p:spPr>
          <a:xfrm rot="16200000">
            <a:off x="-1053152" y="2328711"/>
            <a:ext cx="2668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tx2"/>
                </a:solidFill>
              </a:rPr>
              <a:t>AVG Unavailable Durations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5" name="Freeform: Shape 134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51435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7" name="Freeform: Shape 136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4027" cy="51435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29184" y="644652"/>
            <a:ext cx="3624602" cy="87782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400"/>
              </a:spcAft>
            </a:pPr>
            <a:r>
              <a:rPr lang="en-US" sz="2000" b="1">
                <a:highlight>
                  <a:srgbClr val="FFFFFF"/>
                </a:highlight>
              </a:rPr>
              <a:t>Unveiling the Factors: Unlocking Bike Availability Insights</a:t>
            </a:r>
            <a:endParaRPr lang="en-US" sz="20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7427" y="272542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119" y="1638796"/>
            <a:ext cx="370332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29184" y="1884458"/>
            <a:ext cx="3624602" cy="274826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Total Unavailable Durations per Neighborhood vs Utilization 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Sum of capacity of Neighborhoods as colors added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27" name="Google Shape;127;p22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574" y="729763"/>
            <a:ext cx="5098927" cy="368397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</p:pic>
      <p:pic>
        <p:nvPicPr>
          <p:cNvPr id="128" name="Google Shape;128;p22"/>
          <p:cNvPicPr preferRelativeResize="0">
            <a:picLocks noChangeAspect="1"/>
          </p:cNvPicPr>
          <p:nvPr/>
        </p:nvPicPr>
        <p:blipFill rotWithShape="1">
          <a:blip r:embed="rId4"/>
          <a:srcRect l="1412" t="22523" r="1178" b="8767"/>
          <a:stretch/>
        </p:blipFill>
        <p:spPr>
          <a:xfrm>
            <a:off x="5448037" y="4632721"/>
            <a:ext cx="2190000" cy="3210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973321" y="246888"/>
            <a:ext cx="4688333" cy="13373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400"/>
              </a:spcAft>
            </a:pPr>
            <a:r>
              <a:rPr lang="en-US" sz="2900" b="1">
                <a:highlight>
                  <a:srgbClr val="FFFFFF"/>
                </a:highlight>
              </a:rPr>
              <a:t>Unveiling the Factors: Unlocking Bike Availability Insights</a:t>
            </a:r>
            <a:endParaRPr lang="en-US" sz="2900"/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3"/>
          <a:srcRect l="20483" r="21964" b="3"/>
          <a:stretch/>
        </p:blipFill>
        <p:spPr>
          <a:xfrm>
            <a:off x="20" y="10"/>
            <a:ext cx="3492988" cy="51434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4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3321" y="1781210"/>
            <a:ext cx="3182692" cy="13716"/>
          </a:xfrm>
          <a:custGeom>
            <a:avLst/>
            <a:gdLst>
              <a:gd name="connsiteX0" fmla="*/ 0 w 3182692"/>
              <a:gd name="connsiteY0" fmla="*/ 0 h 13716"/>
              <a:gd name="connsiteX1" fmla="*/ 636538 w 3182692"/>
              <a:gd name="connsiteY1" fmla="*/ 0 h 13716"/>
              <a:gd name="connsiteX2" fmla="*/ 1273077 w 3182692"/>
              <a:gd name="connsiteY2" fmla="*/ 0 h 13716"/>
              <a:gd name="connsiteX3" fmla="*/ 1909615 w 3182692"/>
              <a:gd name="connsiteY3" fmla="*/ 0 h 13716"/>
              <a:gd name="connsiteX4" fmla="*/ 2482500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609807 w 3182692"/>
              <a:gd name="connsiteY7" fmla="*/ 13716 h 13716"/>
              <a:gd name="connsiteX8" fmla="*/ 2068750 w 3182692"/>
              <a:gd name="connsiteY8" fmla="*/ 13716 h 13716"/>
              <a:gd name="connsiteX9" fmla="*/ 1432211 w 3182692"/>
              <a:gd name="connsiteY9" fmla="*/ 13716 h 13716"/>
              <a:gd name="connsiteX10" fmla="*/ 859327 w 3182692"/>
              <a:gd name="connsiteY10" fmla="*/ 13716 h 13716"/>
              <a:gd name="connsiteX11" fmla="*/ 0 w 3182692"/>
              <a:gd name="connsiteY11" fmla="*/ 13716 h 13716"/>
              <a:gd name="connsiteX12" fmla="*/ 0 w 3182692"/>
              <a:gd name="connsiteY12" fmla="*/ 0 h 13716"/>
              <a:gd name="connsiteX0" fmla="*/ 0 w 3182692"/>
              <a:gd name="connsiteY0" fmla="*/ 0 h 13716"/>
              <a:gd name="connsiteX1" fmla="*/ 572885 w 3182692"/>
              <a:gd name="connsiteY1" fmla="*/ 0 h 13716"/>
              <a:gd name="connsiteX2" fmla="*/ 1113942 w 3182692"/>
              <a:gd name="connsiteY2" fmla="*/ 0 h 13716"/>
              <a:gd name="connsiteX3" fmla="*/ 1686827 w 3182692"/>
              <a:gd name="connsiteY3" fmla="*/ 0 h 13716"/>
              <a:gd name="connsiteX4" fmla="*/ 2323365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546154 w 3182692"/>
              <a:gd name="connsiteY7" fmla="*/ 13716 h 13716"/>
              <a:gd name="connsiteX8" fmla="*/ 1845961 w 3182692"/>
              <a:gd name="connsiteY8" fmla="*/ 13716 h 13716"/>
              <a:gd name="connsiteX9" fmla="*/ 1304904 w 3182692"/>
              <a:gd name="connsiteY9" fmla="*/ 13716 h 13716"/>
              <a:gd name="connsiteX10" fmla="*/ 604711 w 3182692"/>
              <a:gd name="connsiteY10" fmla="*/ 13716 h 13716"/>
              <a:gd name="connsiteX11" fmla="*/ 0 w 3182692"/>
              <a:gd name="connsiteY11" fmla="*/ 13716 h 13716"/>
              <a:gd name="connsiteX12" fmla="*/ 0 w 3182692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5372" y="-3887"/>
                  <a:pt x="1010746" y="-18166"/>
                  <a:pt x="1273077" y="0"/>
                </a:cubicBezTo>
                <a:cubicBezTo>
                  <a:pt x="1527846" y="-24408"/>
                  <a:pt x="1703704" y="-36055"/>
                  <a:pt x="1909615" y="0"/>
                </a:cubicBezTo>
                <a:cubicBezTo>
                  <a:pt x="2119487" y="1667"/>
                  <a:pt x="2200543" y="-19343"/>
                  <a:pt x="2482500" y="0"/>
                </a:cubicBezTo>
                <a:cubicBezTo>
                  <a:pt x="2736775" y="57438"/>
                  <a:pt x="2997998" y="-48885"/>
                  <a:pt x="3182692" y="0"/>
                </a:cubicBezTo>
                <a:cubicBezTo>
                  <a:pt x="3182670" y="4238"/>
                  <a:pt x="3183054" y="9645"/>
                  <a:pt x="3182692" y="13716"/>
                </a:cubicBezTo>
                <a:cubicBezTo>
                  <a:pt x="2944477" y="11253"/>
                  <a:pt x="2868931" y="7798"/>
                  <a:pt x="2609807" y="13716"/>
                </a:cubicBezTo>
                <a:cubicBezTo>
                  <a:pt x="2341556" y="1621"/>
                  <a:pt x="2324113" y="18134"/>
                  <a:pt x="2068750" y="13716"/>
                </a:cubicBezTo>
                <a:cubicBezTo>
                  <a:pt x="1817163" y="3280"/>
                  <a:pt x="1716254" y="21407"/>
                  <a:pt x="1432211" y="13716"/>
                </a:cubicBezTo>
                <a:cubicBezTo>
                  <a:pt x="1164747" y="-32709"/>
                  <a:pt x="993140" y="23003"/>
                  <a:pt x="859327" y="13716"/>
                </a:cubicBezTo>
                <a:cubicBezTo>
                  <a:pt x="750703" y="-29546"/>
                  <a:pt x="236193" y="34159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24421" y="-39331"/>
                  <a:pt x="418777" y="11439"/>
                  <a:pt x="572885" y="0"/>
                </a:cubicBezTo>
                <a:cubicBezTo>
                  <a:pt x="750333" y="-6388"/>
                  <a:pt x="940592" y="15806"/>
                  <a:pt x="1113942" y="0"/>
                </a:cubicBezTo>
                <a:cubicBezTo>
                  <a:pt x="1322785" y="-1777"/>
                  <a:pt x="1505363" y="28230"/>
                  <a:pt x="1686827" y="0"/>
                </a:cubicBezTo>
                <a:cubicBezTo>
                  <a:pt x="1853304" y="1595"/>
                  <a:pt x="2194652" y="-1232"/>
                  <a:pt x="2323365" y="0"/>
                </a:cubicBezTo>
                <a:cubicBezTo>
                  <a:pt x="2488732" y="36406"/>
                  <a:pt x="2902093" y="-40336"/>
                  <a:pt x="3182692" y="0"/>
                </a:cubicBezTo>
                <a:cubicBezTo>
                  <a:pt x="3181911" y="5403"/>
                  <a:pt x="3181851" y="9705"/>
                  <a:pt x="3182692" y="13716"/>
                </a:cubicBezTo>
                <a:cubicBezTo>
                  <a:pt x="3012563" y="-42392"/>
                  <a:pt x="2765409" y="31046"/>
                  <a:pt x="2546154" y="13716"/>
                </a:cubicBezTo>
                <a:cubicBezTo>
                  <a:pt x="2333381" y="9342"/>
                  <a:pt x="2154438" y="5266"/>
                  <a:pt x="1845961" y="13716"/>
                </a:cubicBezTo>
                <a:cubicBezTo>
                  <a:pt x="1531509" y="29240"/>
                  <a:pt x="1456631" y="-11178"/>
                  <a:pt x="1304904" y="13716"/>
                </a:cubicBezTo>
                <a:cubicBezTo>
                  <a:pt x="1168344" y="31779"/>
                  <a:pt x="928499" y="10475"/>
                  <a:pt x="604711" y="13716"/>
                </a:cubicBezTo>
                <a:cubicBezTo>
                  <a:pt x="285438" y="33435"/>
                  <a:pt x="116029" y="-2677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182692" h="13716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54919" y="4634"/>
                  <a:pt x="991654" y="8864"/>
                  <a:pt x="1273077" y="0"/>
                </a:cubicBezTo>
                <a:cubicBezTo>
                  <a:pt x="1566644" y="-14667"/>
                  <a:pt x="1666526" y="3717"/>
                  <a:pt x="1909615" y="0"/>
                </a:cubicBezTo>
                <a:cubicBezTo>
                  <a:pt x="2138795" y="27220"/>
                  <a:pt x="2225506" y="-13892"/>
                  <a:pt x="2482500" y="0"/>
                </a:cubicBezTo>
                <a:cubicBezTo>
                  <a:pt x="2775583" y="32183"/>
                  <a:pt x="3003218" y="-43687"/>
                  <a:pt x="3182692" y="0"/>
                </a:cubicBezTo>
                <a:cubicBezTo>
                  <a:pt x="3182796" y="3768"/>
                  <a:pt x="3182802" y="10153"/>
                  <a:pt x="3182692" y="13716"/>
                </a:cubicBezTo>
                <a:cubicBezTo>
                  <a:pt x="2959845" y="21002"/>
                  <a:pt x="2868929" y="20408"/>
                  <a:pt x="2609807" y="13716"/>
                </a:cubicBezTo>
                <a:cubicBezTo>
                  <a:pt x="2341405" y="1420"/>
                  <a:pt x="2328488" y="15864"/>
                  <a:pt x="2068750" y="13716"/>
                </a:cubicBezTo>
                <a:cubicBezTo>
                  <a:pt x="1816113" y="-2177"/>
                  <a:pt x="1699345" y="32283"/>
                  <a:pt x="1432211" y="13716"/>
                </a:cubicBezTo>
                <a:cubicBezTo>
                  <a:pt x="1148381" y="-32756"/>
                  <a:pt x="987622" y="-2169"/>
                  <a:pt x="859327" y="13716"/>
                </a:cubicBezTo>
                <a:cubicBezTo>
                  <a:pt x="743387" y="32850"/>
                  <a:pt x="194182" y="1421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2"/>
                      <a:gd name="connsiteY0" fmla="*/ 0 h 13716"/>
                      <a:gd name="connsiteX1" fmla="*/ 636538 w 3182692"/>
                      <a:gd name="connsiteY1" fmla="*/ 0 h 13716"/>
                      <a:gd name="connsiteX2" fmla="*/ 1273077 w 3182692"/>
                      <a:gd name="connsiteY2" fmla="*/ 0 h 13716"/>
                      <a:gd name="connsiteX3" fmla="*/ 1909615 w 3182692"/>
                      <a:gd name="connsiteY3" fmla="*/ 0 h 13716"/>
                      <a:gd name="connsiteX4" fmla="*/ 2482500 w 3182692"/>
                      <a:gd name="connsiteY4" fmla="*/ 0 h 13716"/>
                      <a:gd name="connsiteX5" fmla="*/ 3182692 w 3182692"/>
                      <a:gd name="connsiteY5" fmla="*/ 0 h 13716"/>
                      <a:gd name="connsiteX6" fmla="*/ 3182692 w 3182692"/>
                      <a:gd name="connsiteY6" fmla="*/ 13716 h 13716"/>
                      <a:gd name="connsiteX7" fmla="*/ 2609807 w 3182692"/>
                      <a:gd name="connsiteY7" fmla="*/ 13716 h 13716"/>
                      <a:gd name="connsiteX8" fmla="*/ 2068750 w 3182692"/>
                      <a:gd name="connsiteY8" fmla="*/ 13716 h 13716"/>
                      <a:gd name="connsiteX9" fmla="*/ 1432211 w 3182692"/>
                      <a:gd name="connsiteY9" fmla="*/ 13716 h 13716"/>
                      <a:gd name="connsiteX10" fmla="*/ 859327 w 3182692"/>
                      <a:gd name="connsiteY10" fmla="*/ 13716 h 13716"/>
                      <a:gd name="connsiteX11" fmla="*/ 0 w 3182692"/>
                      <a:gd name="connsiteY11" fmla="*/ 13716 h 13716"/>
                      <a:gd name="connsiteX12" fmla="*/ 0 w 3182692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2" h="13716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07727" y="-28"/>
                          <a:pt x="1273077" y="0"/>
                        </a:cubicBezTo>
                        <a:cubicBezTo>
                          <a:pt x="1538427" y="28"/>
                          <a:pt x="1698640" y="-12775"/>
                          <a:pt x="1909615" y="0"/>
                        </a:cubicBezTo>
                        <a:cubicBezTo>
                          <a:pt x="2120590" y="12775"/>
                          <a:pt x="2210293" y="-21823"/>
                          <a:pt x="2482500" y="0"/>
                        </a:cubicBezTo>
                        <a:cubicBezTo>
                          <a:pt x="2754708" y="21823"/>
                          <a:pt x="3004133" y="-28750"/>
                          <a:pt x="3182692" y="0"/>
                        </a:cubicBezTo>
                        <a:cubicBezTo>
                          <a:pt x="3182906" y="4075"/>
                          <a:pt x="3183008" y="9784"/>
                          <a:pt x="3182692" y="13716"/>
                        </a:cubicBezTo>
                        <a:cubicBezTo>
                          <a:pt x="2947402" y="17868"/>
                          <a:pt x="2876226" y="22619"/>
                          <a:pt x="2609807" y="13716"/>
                        </a:cubicBezTo>
                        <a:cubicBezTo>
                          <a:pt x="2343389" y="4813"/>
                          <a:pt x="2326689" y="21007"/>
                          <a:pt x="2068750" y="13716"/>
                        </a:cubicBezTo>
                        <a:cubicBezTo>
                          <a:pt x="1810811" y="6425"/>
                          <a:pt x="1713836" y="43647"/>
                          <a:pt x="1432211" y="13716"/>
                        </a:cubicBezTo>
                        <a:cubicBezTo>
                          <a:pt x="1150586" y="-16215"/>
                          <a:pt x="982765" y="-825"/>
                          <a:pt x="859327" y="13716"/>
                        </a:cubicBezTo>
                        <a:cubicBezTo>
                          <a:pt x="735889" y="28257"/>
                          <a:pt x="254183" y="30659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182692" h="13716" stroke="0" extrusionOk="0">
                        <a:moveTo>
                          <a:pt x="0" y="0"/>
                        </a:moveTo>
                        <a:cubicBezTo>
                          <a:pt x="243108" y="-22426"/>
                          <a:pt x="387854" y="22949"/>
                          <a:pt x="572885" y="0"/>
                        </a:cubicBezTo>
                        <a:cubicBezTo>
                          <a:pt x="757916" y="-22949"/>
                          <a:pt x="923707" y="6797"/>
                          <a:pt x="1113942" y="0"/>
                        </a:cubicBezTo>
                        <a:cubicBezTo>
                          <a:pt x="1304177" y="-6797"/>
                          <a:pt x="1495991" y="20627"/>
                          <a:pt x="1686827" y="0"/>
                        </a:cubicBezTo>
                        <a:cubicBezTo>
                          <a:pt x="1877663" y="-20627"/>
                          <a:pt x="2170182" y="-20672"/>
                          <a:pt x="2323365" y="0"/>
                        </a:cubicBezTo>
                        <a:cubicBezTo>
                          <a:pt x="2476548" y="20672"/>
                          <a:pt x="2919164" y="6097"/>
                          <a:pt x="3182692" y="0"/>
                        </a:cubicBezTo>
                        <a:cubicBezTo>
                          <a:pt x="3182126" y="5320"/>
                          <a:pt x="3182368" y="9001"/>
                          <a:pt x="3182692" y="13716"/>
                        </a:cubicBezTo>
                        <a:cubicBezTo>
                          <a:pt x="3026065" y="-15421"/>
                          <a:pt x="2775006" y="18495"/>
                          <a:pt x="2546154" y="13716"/>
                        </a:cubicBezTo>
                        <a:cubicBezTo>
                          <a:pt x="2317302" y="8937"/>
                          <a:pt x="2168173" y="-13085"/>
                          <a:pt x="1845961" y="13716"/>
                        </a:cubicBezTo>
                        <a:cubicBezTo>
                          <a:pt x="1523749" y="40517"/>
                          <a:pt x="1450078" y="-5416"/>
                          <a:pt x="1304904" y="13716"/>
                        </a:cubicBezTo>
                        <a:cubicBezTo>
                          <a:pt x="1159730" y="32848"/>
                          <a:pt x="942635" y="-14593"/>
                          <a:pt x="604711" y="13716"/>
                        </a:cubicBezTo>
                        <a:cubicBezTo>
                          <a:pt x="266787" y="42025"/>
                          <a:pt x="141927" y="-12967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973321" y="2029968"/>
            <a:ext cx="4688333" cy="261289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Utilization rate shown as size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Unavailable duration by minutes shown as colors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marL="45720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u="sng">
                <a:hlinkClick r:id="rId4"/>
              </a:rPr>
              <a:t>Dashboard link</a:t>
            </a:r>
            <a:endParaRPr lang="en-US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 amt="50000"/>
          </a:blip>
          <a:srcRect t="5648" b="2889"/>
          <a:stretch/>
        </p:blipFill>
        <p:spPr>
          <a:xfrm>
            <a:off x="-85040" y="10"/>
            <a:ext cx="9143980" cy="5143490"/>
          </a:xfrm>
          <a:prstGeom prst="rect">
            <a:avLst/>
          </a:prstGeom>
          <a:noFill/>
        </p:spPr>
      </p:pic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1143000" y="841771"/>
            <a:ext cx="6858000" cy="217538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 algn="ctr" defTabSz="914400">
              <a:spcBef>
                <a:spcPct val="0"/>
              </a:spcBef>
              <a:spcAft>
                <a:spcPts val="400"/>
              </a:spcAft>
            </a:pPr>
            <a:r>
              <a:rPr lang="en-US" sz="6000" b="1" dirty="0"/>
              <a:t>Paris Deep Dive</a:t>
            </a:r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-164805" y="3555487"/>
            <a:ext cx="6858000" cy="82379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algn="ctr" defTabSz="914400"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sz="1500" dirty="0">
                <a:solidFill>
                  <a:srgbClr val="FFFFFF"/>
                </a:solidFill>
              </a:rPr>
              <a:t>Paris dominance amongst banlieues was apparent so I added a </a:t>
            </a:r>
            <a:r>
              <a:rPr lang="en-US" sz="1500" u="sng" dirty="0">
                <a:solidFill>
                  <a:srgbClr val="FFFFFF"/>
                </a:solidFill>
                <a:hlinkClick r:id="rId4"/>
              </a:rPr>
              <a:t>Paris Deep Dive</a:t>
            </a:r>
            <a:endParaRPr lang="en-US" sz="15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400"/>
              </a:spcAft>
            </a:pPr>
            <a:r>
              <a:rPr lang="en-US" sz="2300" b="1">
                <a:highlight>
                  <a:srgbClr val="FFFFFF"/>
                </a:highlight>
              </a:rPr>
              <a:t>Predicting the Future: Leveraging Machine Learning for Bike Availability</a:t>
            </a:r>
            <a:endParaRPr lang="en-US" sz="2300"/>
          </a:p>
        </p:txBody>
      </p:sp>
      <p:sp>
        <p:nvSpPr>
          <p:cNvPr id="15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  <a:gd name="connsiteX0" fmla="*/ 0 w 2606040"/>
              <a:gd name="connsiteY0" fmla="*/ 0 h 13716"/>
              <a:gd name="connsiteX1" fmla="*/ 599389 w 2606040"/>
              <a:gd name="connsiteY1" fmla="*/ 0 h 13716"/>
              <a:gd name="connsiteX2" fmla="*/ 1303020 w 2606040"/>
              <a:gd name="connsiteY2" fmla="*/ 0 h 13716"/>
              <a:gd name="connsiteX3" fmla="*/ 1876349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80590 w 2606040"/>
              <a:gd name="connsiteY6" fmla="*/ 13716 h 13716"/>
              <a:gd name="connsiteX7" fmla="*/ 1276960 w 2606040"/>
              <a:gd name="connsiteY7" fmla="*/ 13716 h 13716"/>
              <a:gd name="connsiteX8" fmla="*/ 65151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5838" y="5689"/>
                  <a:pt x="2605775" y="8075"/>
                  <a:pt x="2606040" y="13716"/>
                </a:cubicBezTo>
                <a:cubicBezTo>
                  <a:pt x="2260204" y="24770"/>
                  <a:pt x="2175708" y="1042"/>
                  <a:pt x="1902409" y="13716"/>
                </a:cubicBezTo>
                <a:cubicBezTo>
                  <a:pt x="1638502" y="36492"/>
                  <a:pt x="1460923" y="-20841"/>
                  <a:pt x="1276960" y="13716"/>
                </a:cubicBezTo>
                <a:cubicBezTo>
                  <a:pt x="1057717" y="9789"/>
                  <a:pt x="867956" y="-2252"/>
                  <a:pt x="677570" y="13716"/>
                </a:cubicBezTo>
                <a:cubicBezTo>
                  <a:pt x="457951" y="28801"/>
                  <a:pt x="189752" y="50816"/>
                  <a:pt x="0" y="13716"/>
                </a:cubicBezTo>
                <a:cubicBezTo>
                  <a:pt x="468" y="10483"/>
                  <a:pt x="836" y="5117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7080" y="4836"/>
                  <a:pt x="2606317" y="7740"/>
                  <a:pt x="2606040" y="13716"/>
                </a:cubicBezTo>
                <a:cubicBezTo>
                  <a:pt x="2347059" y="-1948"/>
                  <a:pt x="2192004" y="4234"/>
                  <a:pt x="1980590" y="13716"/>
                </a:cubicBezTo>
                <a:cubicBezTo>
                  <a:pt x="1783984" y="-14317"/>
                  <a:pt x="1487673" y="41336"/>
                  <a:pt x="1276960" y="13716"/>
                </a:cubicBezTo>
                <a:cubicBezTo>
                  <a:pt x="1087111" y="-41823"/>
                  <a:pt x="879204" y="42195"/>
                  <a:pt x="651510" y="13716"/>
                </a:cubicBezTo>
                <a:cubicBezTo>
                  <a:pt x="430798" y="-32336"/>
                  <a:pt x="132889" y="-38039"/>
                  <a:pt x="0" y="13716"/>
                </a:cubicBezTo>
                <a:cubicBezTo>
                  <a:pt x="1109" y="8984"/>
                  <a:pt x="330" y="5748"/>
                  <a:pt x="0" y="0"/>
                </a:cubicBezTo>
                <a:close/>
              </a:path>
              <a:path w="2606040" h="13716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5859" y="5467"/>
                  <a:pt x="2605677" y="7416"/>
                  <a:pt x="2606040" y="13716"/>
                </a:cubicBezTo>
                <a:cubicBezTo>
                  <a:pt x="2234648" y="22404"/>
                  <a:pt x="2180202" y="-14933"/>
                  <a:pt x="1902409" y="13716"/>
                </a:cubicBezTo>
                <a:cubicBezTo>
                  <a:pt x="1635562" y="42622"/>
                  <a:pt x="1477339" y="222"/>
                  <a:pt x="1276960" y="13716"/>
                </a:cubicBezTo>
                <a:cubicBezTo>
                  <a:pt x="1058094" y="62350"/>
                  <a:pt x="904206" y="-25208"/>
                  <a:pt x="677570" y="13716"/>
                </a:cubicBezTo>
                <a:cubicBezTo>
                  <a:pt x="485746" y="10141"/>
                  <a:pt x="195925" y="28433"/>
                  <a:pt x="0" y="13716"/>
                </a:cubicBezTo>
                <a:cubicBezTo>
                  <a:pt x="406" y="10107"/>
                  <a:pt x="891" y="45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3716"/>
                      <a:gd name="connsiteX1" fmla="*/ 625450 w 2606040"/>
                      <a:gd name="connsiteY1" fmla="*/ 0 h 13716"/>
                      <a:gd name="connsiteX2" fmla="*/ 1224839 w 2606040"/>
                      <a:gd name="connsiteY2" fmla="*/ 0 h 13716"/>
                      <a:gd name="connsiteX3" fmla="*/ 1824228 w 2606040"/>
                      <a:gd name="connsiteY3" fmla="*/ 0 h 13716"/>
                      <a:gd name="connsiteX4" fmla="*/ 2606040 w 2606040"/>
                      <a:gd name="connsiteY4" fmla="*/ 0 h 13716"/>
                      <a:gd name="connsiteX5" fmla="*/ 2606040 w 2606040"/>
                      <a:gd name="connsiteY5" fmla="*/ 13716 h 13716"/>
                      <a:gd name="connsiteX6" fmla="*/ 1902409 w 2606040"/>
                      <a:gd name="connsiteY6" fmla="*/ 13716 h 13716"/>
                      <a:gd name="connsiteX7" fmla="*/ 1276960 w 2606040"/>
                      <a:gd name="connsiteY7" fmla="*/ 13716 h 13716"/>
                      <a:gd name="connsiteX8" fmla="*/ 677570 w 2606040"/>
                      <a:gd name="connsiteY8" fmla="*/ 13716 h 13716"/>
                      <a:gd name="connsiteX9" fmla="*/ 0 w 2606040"/>
                      <a:gd name="connsiteY9" fmla="*/ 13716 h 13716"/>
                      <a:gd name="connsiteX10" fmla="*/ 0 w 2606040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3716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690" y="5728"/>
                          <a:pt x="2605650" y="7624"/>
                          <a:pt x="2606040" y="13716"/>
                        </a:cubicBezTo>
                        <a:cubicBezTo>
                          <a:pt x="2256758" y="26838"/>
                          <a:pt x="2173673" y="-17450"/>
                          <a:pt x="1902409" y="13716"/>
                        </a:cubicBezTo>
                        <a:cubicBezTo>
                          <a:pt x="1631145" y="44882"/>
                          <a:pt x="1461378" y="894"/>
                          <a:pt x="1276960" y="13716"/>
                        </a:cubicBezTo>
                        <a:cubicBezTo>
                          <a:pt x="1092542" y="26538"/>
                          <a:pt x="890442" y="8641"/>
                          <a:pt x="677570" y="13716"/>
                        </a:cubicBezTo>
                        <a:cubicBezTo>
                          <a:pt x="464698" y="18792"/>
                          <a:pt x="187648" y="31265"/>
                          <a:pt x="0" y="13716"/>
                        </a:cubicBezTo>
                        <a:cubicBezTo>
                          <a:pt x="-302" y="10335"/>
                          <a:pt x="417" y="4724"/>
                          <a:pt x="0" y="0"/>
                        </a:cubicBezTo>
                        <a:close/>
                      </a:path>
                      <a:path w="2606040" h="13716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6569" y="5071"/>
                          <a:pt x="2606315" y="7437"/>
                          <a:pt x="2606040" y="13716"/>
                        </a:cubicBezTo>
                        <a:cubicBezTo>
                          <a:pt x="2393024" y="-2332"/>
                          <a:pt x="2191161" y="34687"/>
                          <a:pt x="1980590" y="13716"/>
                        </a:cubicBezTo>
                        <a:cubicBezTo>
                          <a:pt x="1770019" y="-7255"/>
                          <a:pt x="1476440" y="31542"/>
                          <a:pt x="1276960" y="13716"/>
                        </a:cubicBezTo>
                        <a:cubicBezTo>
                          <a:pt x="1077480" y="-4110"/>
                          <a:pt x="880988" y="37553"/>
                          <a:pt x="651510" y="13716"/>
                        </a:cubicBezTo>
                        <a:cubicBezTo>
                          <a:pt x="422032" y="-10121"/>
                          <a:pt x="130744" y="-6519"/>
                          <a:pt x="0" y="13716"/>
                        </a:cubicBezTo>
                        <a:cubicBezTo>
                          <a:pt x="198" y="8947"/>
                          <a:pt x="304" y="52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480060" y="2154674"/>
            <a:ext cx="3182691" cy="249050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900" dirty="0">
                <a:highlight>
                  <a:srgbClr val="FFFFFF"/>
                </a:highlight>
              </a:rPr>
              <a:t>Beyond analysis, I aimed for prediction by developing a machine learning model to forecast bike unavailability.</a:t>
            </a:r>
          </a:p>
          <a:p>
            <a:pPr marL="0" lvl="0" indent="0" defTabSz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900" dirty="0">
                <a:highlight>
                  <a:srgbClr val="FFFFFF"/>
                </a:highlight>
              </a:rPr>
              <a:t>Data Preparation: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dirty="0">
                <a:highlight>
                  <a:srgbClr val="FFFFFF"/>
                </a:highlight>
              </a:rPr>
              <a:t>Selecting relevant features based on their potential impact on bike availability.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b="1" dirty="0">
                <a:highlight>
                  <a:srgbClr val="FFFFFF"/>
                </a:highlight>
              </a:rPr>
              <a:t>Applying </a:t>
            </a:r>
            <a:r>
              <a:rPr lang="en-US" sz="900" b="1" dirty="0" err="1">
                <a:highlight>
                  <a:srgbClr val="FFFFFF"/>
                </a:highlight>
              </a:rPr>
              <a:t>MinMax</a:t>
            </a:r>
            <a:r>
              <a:rPr lang="en-US" sz="900" b="1" dirty="0">
                <a:highlight>
                  <a:srgbClr val="FFFFFF"/>
                </a:highlight>
              </a:rPr>
              <a:t> scaling to numerical features</a:t>
            </a:r>
            <a:r>
              <a:rPr lang="en-US" sz="900" dirty="0">
                <a:highlight>
                  <a:srgbClr val="FFFFFF"/>
                </a:highlight>
              </a:rPr>
              <a:t> to ensure they are on a consistent scale.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900" b="1" dirty="0">
                <a:highlight>
                  <a:srgbClr val="FFFFFF"/>
                </a:highlight>
              </a:rPr>
              <a:t>Using One-Hot encoding for categorical features</a:t>
            </a:r>
            <a:r>
              <a:rPr lang="en-US" sz="900" dirty="0">
                <a:highlight>
                  <a:srgbClr val="FFFFFF"/>
                </a:highlight>
              </a:rPr>
              <a:t> to represent them as binary vectors suitable for the model.</a:t>
            </a:r>
          </a:p>
          <a:p>
            <a:pPr marL="0" lvl="0" indent="-228600" defTabSz="91440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900" dirty="0">
              <a:highlight>
                <a:srgbClr val="FFFFFF"/>
              </a:highlight>
            </a:endParaRPr>
          </a:p>
          <a:p>
            <a:pPr marL="0" lvl="0" indent="0" defTabSz="91440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900" dirty="0">
                <a:highlight>
                  <a:srgbClr val="FFFFFF"/>
                </a:highlight>
              </a:rPr>
              <a:t>During Data Preparation I realized there was a problem with the data where the capacity of a station in certain cases was higher than the available bikes in the station. Once I investigate the issue, I realized that </a:t>
            </a:r>
            <a:r>
              <a:rPr lang="en-US" sz="900" dirty="0" err="1">
                <a:highlight>
                  <a:srgbClr val="FFFFFF"/>
                </a:highlight>
              </a:rPr>
              <a:t>Velib</a:t>
            </a:r>
            <a:r>
              <a:rPr lang="en-US" sz="900" dirty="0">
                <a:highlight>
                  <a:srgbClr val="FFFFFF"/>
                </a:highlight>
              </a:rPr>
              <a:t> recently put on a service called Station+ </a:t>
            </a:r>
          </a:p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900" dirty="0">
              <a:highlight>
                <a:srgbClr val="FFFFFF"/>
              </a:highlight>
            </a:endParaRPr>
          </a:p>
        </p:txBody>
      </p:sp>
      <p:pic>
        <p:nvPicPr>
          <p:cNvPr id="150" name="Picture 149" descr="Light bulb on yellow background with sketched light beams and cord">
            <a:extLst>
              <a:ext uri="{FF2B5EF4-FFF2-40B4-BE49-F238E27FC236}">
                <a16:creationId xmlns:a16="http://schemas.microsoft.com/office/drawing/2014/main" id="{2BDDAF57-C95C-D559-153E-9CFC0FDE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14" r="-2" b="-2"/>
          <a:stretch/>
        </p:blipFill>
        <p:spPr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defTabSz="914400">
              <a:spcBef>
                <a:spcPct val="0"/>
              </a:spcBef>
              <a:spcAft>
                <a:spcPts val="400"/>
              </a:spcAft>
            </a:pPr>
            <a:r>
              <a:rPr lang="en-US" sz="4100" b="1" kern="120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Model Selection and Training</a:t>
            </a: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4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258029"/>
            <a:ext cx="8140446" cy="13716"/>
          </a:xfrm>
          <a:custGeom>
            <a:avLst/>
            <a:gdLst>
              <a:gd name="connsiteX0" fmla="*/ 0 w 8140446"/>
              <a:gd name="connsiteY0" fmla="*/ 0 h 13716"/>
              <a:gd name="connsiteX1" fmla="*/ 434157 w 8140446"/>
              <a:gd name="connsiteY1" fmla="*/ 0 h 13716"/>
              <a:gd name="connsiteX2" fmla="*/ 1193932 w 8140446"/>
              <a:gd name="connsiteY2" fmla="*/ 0 h 13716"/>
              <a:gd name="connsiteX3" fmla="*/ 1628089 w 8140446"/>
              <a:gd name="connsiteY3" fmla="*/ 0 h 13716"/>
              <a:gd name="connsiteX4" fmla="*/ 2225055 w 8140446"/>
              <a:gd name="connsiteY4" fmla="*/ 0 h 13716"/>
              <a:gd name="connsiteX5" fmla="*/ 3066235 w 8140446"/>
              <a:gd name="connsiteY5" fmla="*/ 0 h 13716"/>
              <a:gd name="connsiteX6" fmla="*/ 3744605 w 8140446"/>
              <a:gd name="connsiteY6" fmla="*/ 0 h 13716"/>
              <a:gd name="connsiteX7" fmla="*/ 4504380 w 8140446"/>
              <a:gd name="connsiteY7" fmla="*/ 0 h 13716"/>
              <a:gd name="connsiteX8" fmla="*/ 5101346 w 8140446"/>
              <a:gd name="connsiteY8" fmla="*/ 0 h 13716"/>
              <a:gd name="connsiteX9" fmla="*/ 5779717 w 8140446"/>
              <a:gd name="connsiteY9" fmla="*/ 0 h 13716"/>
              <a:gd name="connsiteX10" fmla="*/ 6620896 w 8140446"/>
              <a:gd name="connsiteY10" fmla="*/ 0 h 13716"/>
              <a:gd name="connsiteX11" fmla="*/ 7136458 w 8140446"/>
              <a:gd name="connsiteY11" fmla="*/ 0 h 13716"/>
              <a:gd name="connsiteX12" fmla="*/ 8140446 w 8140446"/>
              <a:gd name="connsiteY12" fmla="*/ 0 h 13716"/>
              <a:gd name="connsiteX13" fmla="*/ 8140446 w 8140446"/>
              <a:gd name="connsiteY13" fmla="*/ 13716 h 13716"/>
              <a:gd name="connsiteX14" fmla="*/ 7543480 w 8140446"/>
              <a:gd name="connsiteY14" fmla="*/ 13716 h 13716"/>
              <a:gd name="connsiteX15" fmla="*/ 7109323 w 8140446"/>
              <a:gd name="connsiteY15" fmla="*/ 13716 h 13716"/>
              <a:gd name="connsiteX16" fmla="*/ 6430952 w 8140446"/>
              <a:gd name="connsiteY16" fmla="*/ 13716 h 13716"/>
              <a:gd name="connsiteX17" fmla="*/ 5915391 w 8140446"/>
              <a:gd name="connsiteY17" fmla="*/ 13716 h 13716"/>
              <a:gd name="connsiteX18" fmla="*/ 5237020 w 8140446"/>
              <a:gd name="connsiteY18" fmla="*/ 13716 h 13716"/>
              <a:gd name="connsiteX19" fmla="*/ 4558650 w 8140446"/>
              <a:gd name="connsiteY19" fmla="*/ 13716 h 13716"/>
              <a:gd name="connsiteX20" fmla="*/ 3880279 w 8140446"/>
              <a:gd name="connsiteY20" fmla="*/ 13716 h 13716"/>
              <a:gd name="connsiteX21" fmla="*/ 3201909 w 8140446"/>
              <a:gd name="connsiteY21" fmla="*/ 13716 h 13716"/>
              <a:gd name="connsiteX22" fmla="*/ 2604943 w 8140446"/>
              <a:gd name="connsiteY22" fmla="*/ 13716 h 13716"/>
              <a:gd name="connsiteX23" fmla="*/ 1845168 w 8140446"/>
              <a:gd name="connsiteY23" fmla="*/ 13716 h 13716"/>
              <a:gd name="connsiteX24" fmla="*/ 1166797 w 8140446"/>
              <a:gd name="connsiteY24" fmla="*/ 13716 h 13716"/>
              <a:gd name="connsiteX25" fmla="*/ 0 w 8140446"/>
              <a:gd name="connsiteY25" fmla="*/ 13716 h 13716"/>
              <a:gd name="connsiteX26" fmla="*/ 0 w 8140446"/>
              <a:gd name="connsiteY26" fmla="*/ 0 h 13716"/>
              <a:gd name="connsiteX0" fmla="*/ 0 w 8140446"/>
              <a:gd name="connsiteY0" fmla="*/ 0 h 13716"/>
              <a:gd name="connsiteX1" fmla="*/ 596966 w 8140446"/>
              <a:gd name="connsiteY1" fmla="*/ 0 h 13716"/>
              <a:gd name="connsiteX2" fmla="*/ 1031123 w 8140446"/>
              <a:gd name="connsiteY2" fmla="*/ 0 h 13716"/>
              <a:gd name="connsiteX3" fmla="*/ 1872303 w 8140446"/>
              <a:gd name="connsiteY3" fmla="*/ 0 h 13716"/>
              <a:gd name="connsiteX4" fmla="*/ 2469269 w 8140446"/>
              <a:gd name="connsiteY4" fmla="*/ 0 h 13716"/>
              <a:gd name="connsiteX5" fmla="*/ 3066235 w 8140446"/>
              <a:gd name="connsiteY5" fmla="*/ 0 h 13716"/>
              <a:gd name="connsiteX6" fmla="*/ 3907414 w 8140446"/>
              <a:gd name="connsiteY6" fmla="*/ 0 h 13716"/>
              <a:gd name="connsiteX7" fmla="*/ 4422976 w 8140446"/>
              <a:gd name="connsiteY7" fmla="*/ 0 h 13716"/>
              <a:gd name="connsiteX8" fmla="*/ 5264155 w 8140446"/>
              <a:gd name="connsiteY8" fmla="*/ 0 h 13716"/>
              <a:gd name="connsiteX9" fmla="*/ 6105335 w 8140446"/>
              <a:gd name="connsiteY9" fmla="*/ 0 h 13716"/>
              <a:gd name="connsiteX10" fmla="*/ 6783705 w 8140446"/>
              <a:gd name="connsiteY10" fmla="*/ 0 h 13716"/>
              <a:gd name="connsiteX11" fmla="*/ 8140446 w 8140446"/>
              <a:gd name="connsiteY11" fmla="*/ 0 h 13716"/>
              <a:gd name="connsiteX12" fmla="*/ 8140446 w 8140446"/>
              <a:gd name="connsiteY12" fmla="*/ 13716 h 13716"/>
              <a:gd name="connsiteX13" fmla="*/ 7706289 w 8140446"/>
              <a:gd name="connsiteY13" fmla="*/ 13716 h 13716"/>
              <a:gd name="connsiteX14" fmla="*/ 6865109 w 8140446"/>
              <a:gd name="connsiteY14" fmla="*/ 13716 h 13716"/>
              <a:gd name="connsiteX15" fmla="*/ 6349548 w 8140446"/>
              <a:gd name="connsiteY15" fmla="*/ 13716 h 13716"/>
              <a:gd name="connsiteX16" fmla="*/ 5671177 w 8140446"/>
              <a:gd name="connsiteY16" fmla="*/ 13716 h 13716"/>
              <a:gd name="connsiteX17" fmla="*/ 4829998 w 8140446"/>
              <a:gd name="connsiteY17" fmla="*/ 13716 h 13716"/>
              <a:gd name="connsiteX18" fmla="*/ 4151627 w 8140446"/>
              <a:gd name="connsiteY18" fmla="*/ 13716 h 13716"/>
              <a:gd name="connsiteX19" fmla="*/ 3717470 w 8140446"/>
              <a:gd name="connsiteY19" fmla="*/ 13716 h 13716"/>
              <a:gd name="connsiteX20" fmla="*/ 3201909 w 8140446"/>
              <a:gd name="connsiteY20" fmla="*/ 13716 h 13716"/>
              <a:gd name="connsiteX21" fmla="*/ 2360729 w 8140446"/>
              <a:gd name="connsiteY21" fmla="*/ 13716 h 13716"/>
              <a:gd name="connsiteX22" fmla="*/ 1682359 w 8140446"/>
              <a:gd name="connsiteY22" fmla="*/ 13716 h 13716"/>
              <a:gd name="connsiteX23" fmla="*/ 1166797 w 8140446"/>
              <a:gd name="connsiteY23" fmla="*/ 13716 h 13716"/>
              <a:gd name="connsiteX24" fmla="*/ 0 w 8140446"/>
              <a:gd name="connsiteY24" fmla="*/ 13716 h 13716"/>
              <a:gd name="connsiteX25" fmla="*/ 0 w 8140446"/>
              <a:gd name="connsiteY25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140446" h="13716" fill="none" extrusionOk="0">
                <a:moveTo>
                  <a:pt x="0" y="0"/>
                </a:moveTo>
                <a:cubicBezTo>
                  <a:pt x="87427" y="6231"/>
                  <a:pt x="309612" y="-26324"/>
                  <a:pt x="434157" y="0"/>
                </a:cubicBezTo>
                <a:cubicBezTo>
                  <a:pt x="536972" y="29330"/>
                  <a:pt x="959392" y="28619"/>
                  <a:pt x="1193932" y="0"/>
                </a:cubicBezTo>
                <a:cubicBezTo>
                  <a:pt x="1446097" y="13819"/>
                  <a:pt x="1471680" y="7203"/>
                  <a:pt x="1628089" y="0"/>
                </a:cubicBezTo>
                <a:cubicBezTo>
                  <a:pt x="1817415" y="4047"/>
                  <a:pt x="1949536" y="-59324"/>
                  <a:pt x="2225055" y="0"/>
                </a:cubicBezTo>
                <a:cubicBezTo>
                  <a:pt x="2520490" y="18365"/>
                  <a:pt x="2717469" y="18707"/>
                  <a:pt x="3066235" y="0"/>
                </a:cubicBezTo>
                <a:cubicBezTo>
                  <a:pt x="3437075" y="3751"/>
                  <a:pt x="3408347" y="31644"/>
                  <a:pt x="3744605" y="0"/>
                </a:cubicBezTo>
                <a:cubicBezTo>
                  <a:pt x="4097249" y="-11527"/>
                  <a:pt x="4249699" y="-32555"/>
                  <a:pt x="4504380" y="0"/>
                </a:cubicBezTo>
                <a:cubicBezTo>
                  <a:pt x="4737570" y="17980"/>
                  <a:pt x="4877497" y="1006"/>
                  <a:pt x="5101346" y="0"/>
                </a:cubicBezTo>
                <a:cubicBezTo>
                  <a:pt x="5359305" y="-15330"/>
                  <a:pt x="5447195" y="7257"/>
                  <a:pt x="5779717" y="0"/>
                </a:cubicBezTo>
                <a:cubicBezTo>
                  <a:pt x="6090019" y="-17621"/>
                  <a:pt x="6273151" y="4279"/>
                  <a:pt x="6620896" y="0"/>
                </a:cubicBezTo>
                <a:cubicBezTo>
                  <a:pt x="6968586" y="34056"/>
                  <a:pt x="6990073" y="23587"/>
                  <a:pt x="7136458" y="0"/>
                </a:cubicBezTo>
                <a:cubicBezTo>
                  <a:pt x="7320575" y="20480"/>
                  <a:pt x="7847401" y="-6173"/>
                  <a:pt x="8140446" y="0"/>
                </a:cubicBezTo>
                <a:cubicBezTo>
                  <a:pt x="8139575" y="3138"/>
                  <a:pt x="8140433" y="8565"/>
                  <a:pt x="8140446" y="13716"/>
                </a:cubicBezTo>
                <a:cubicBezTo>
                  <a:pt x="7908069" y="-25208"/>
                  <a:pt x="7683037" y="17405"/>
                  <a:pt x="7543480" y="13716"/>
                </a:cubicBezTo>
                <a:cubicBezTo>
                  <a:pt x="7393752" y="5478"/>
                  <a:pt x="7221032" y="-7801"/>
                  <a:pt x="7109323" y="13716"/>
                </a:cubicBezTo>
                <a:cubicBezTo>
                  <a:pt x="7015297" y="17911"/>
                  <a:pt x="6599332" y="36327"/>
                  <a:pt x="6430952" y="13716"/>
                </a:cubicBezTo>
                <a:cubicBezTo>
                  <a:pt x="6292915" y="-38722"/>
                  <a:pt x="6142305" y="16935"/>
                  <a:pt x="5915391" y="13716"/>
                </a:cubicBezTo>
                <a:cubicBezTo>
                  <a:pt x="5682725" y="43271"/>
                  <a:pt x="5440566" y="26848"/>
                  <a:pt x="5237020" y="13716"/>
                </a:cubicBezTo>
                <a:cubicBezTo>
                  <a:pt x="5046456" y="6005"/>
                  <a:pt x="4706449" y="47404"/>
                  <a:pt x="4558650" y="13716"/>
                </a:cubicBezTo>
                <a:cubicBezTo>
                  <a:pt x="4361396" y="-5559"/>
                  <a:pt x="4145362" y="-26875"/>
                  <a:pt x="3880279" y="13716"/>
                </a:cubicBezTo>
                <a:cubicBezTo>
                  <a:pt x="3610716" y="20839"/>
                  <a:pt x="3472690" y="-564"/>
                  <a:pt x="3201909" y="13716"/>
                </a:cubicBezTo>
                <a:cubicBezTo>
                  <a:pt x="2913595" y="30525"/>
                  <a:pt x="2753317" y="-5721"/>
                  <a:pt x="2604943" y="13716"/>
                </a:cubicBezTo>
                <a:cubicBezTo>
                  <a:pt x="2450130" y="32417"/>
                  <a:pt x="1974183" y="35587"/>
                  <a:pt x="1845168" y="13716"/>
                </a:cubicBezTo>
                <a:cubicBezTo>
                  <a:pt x="1677929" y="-4352"/>
                  <a:pt x="1378098" y="-5344"/>
                  <a:pt x="1166797" y="13716"/>
                </a:cubicBezTo>
                <a:cubicBezTo>
                  <a:pt x="921150" y="48705"/>
                  <a:pt x="327457" y="42725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8140446" h="13716" stroke="0" extrusionOk="0">
                <a:moveTo>
                  <a:pt x="0" y="0"/>
                </a:moveTo>
                <a:cubicBezTo>
                  <a:pt x="136968" y="-25482"/>
                  <a:pt x="379786" y="11224"/>
                  <a:pt x="596966" y="0"/>
                </a:cubicBezTo>
                <a:cubicBezTo>
                  <a:pt x="815878" y="-21223"/>
                  <a:pt x="832062" y="11868"/>
                  <a:pt x="1031123" y="0"/>
                </a:cubicBezTo>
                <a:cubicBezTo>
                  <a:pt x="1256800" y="-30738"/>
                  <a:pt x="1658090" y="-20345"/>
                  <a:pt x="1872303" y="0"/>
                </a:cubicBezTo>
                <a:cubicBezTo>
                  <a:pt x="2115604" y="28431"/>
                  <a:pt x="2277865" y="-40642"/>
                  <a:pt x="2469269" y="0"/>
                </a:cubicBezTo>
                <a:cubicBezTo>
                  <a:pt x="2679731" y="25919"/>
                  <a:pt x="2788602" y="-6498"/>
                  <a:pt x="3066235" y="0"/>
                </a:cubicBezTo>
                <a:cubicBezTo>
                  <a:pt x="3325663" y="-14487"/>
                  <a:pt x="3706561" y="67517"/>
                  <a:pt x="3907414" y="0"/>
                </a:cubicBezTo>
                <a:cubicBezTo>
                  <a:pt x="4127229" y="-37113"/>
                  <a:pt x="4179037" y="-8167"/>
                  <a:pt x="4422976" y="0"/>
                </a:cubicBezTo>
                <a:cubicBezTo>
                  <a:pt x="4683575" y="-28486"/>
                  <a:pt x="5055803" y="-13799"/>
                  <a:pt x="5264155" y="0"/>
                </a:cubicBezTo>
                <a:cubicBezTo>
                  <a:pt x="5513566" y="14315"/>
                  <a:pt x="5735215" y="2768"/>
                  <a:pt x="6105335" y="0"/>
                </a:cubicBezTo>
                <a:cubicBezTo>
                  <a:pt x="6510913" y="-12587"/>
                  <a:pt x="6456171" y="3247"/>
                  <a:pt x="6783705" y="0"/>
                </a:cubicBezTo>
                <a:cubicBezTo>
                  <a:pt x="7057099" y="-15461"/>
                  <a:pt x="7592067" y="5384"/>
                  <a:pt x="8140446" y="0"/>
                </a:cubicBezTo>
                <a:cubicBezTo>
                  <a:pt x="8139761" y="5232"/>
                  <a:pt x="8140368" y="9058"/>
                  <a:pt x="8140446" y="13716"/>
                </a:cubicBezTo>
                <a:cubicBezTo>
                  <a:pt x="7961834" y="3834"/>
                  <a:pt x="7874097" y="5778"/>
                  <a:pt x="7706289" y="13716"/>
                </a:cubicBezTo>
                <a:cubicBezTo>
                  <a:pt x="7582508" y="-19492"/>
                  <a:pt x="7179551" y="-37683"/>
                  <a:pt x="6865109" y="13716"/>
                </a:cubicBezTo>
                <a:cubicBezTo>
                  <a:pt x="6583382" y="19545"/>
                  <a:pt x="6525821" y="32124"/>
                  <a:pt x="6349548" y="13716"/>
                </a:cubicBezTo>
                <a:cubicBezTo>
                  <a:pt x="6209953" y="6309"/>
                  <a:pt x="5959707" y="-52400"/>
                  <a:pt x="5671177" y="13716"/>
                </a:cubicBezTo>
                <a:cubicBezTo>
                  <a:pt x="5387744" y="25237"/>
                  <a:pt x="5228514" y="96935"/>
                  <a:pt x="4829998" y="13716"/>
                </a:cubicBezTo>
                <a:cubicBezTo>
                  <a:pt x="4415646" y="-33168"/>
                  <a:pt x="4343809" y="24382"/>
                  <a:pt x="4151627" y="13716"/>
                </a:cubicBezTo>
                <a:cubicBezTo>
                  <a:pt x="3950673" y="-14368"/>
                  <a:pt x="3879947" y="36571"/>
                  <a:pt x="3717470" y="13716"/>
                </a:cubicBezTo>
                <a:cubicBezTo>
                  <a:pt x="3558660" y="5538"/>
                  <a:pt x="3468854" y="24803"/>
                  <a:pt x="3201909" y="13716"/>
                </a:cubicBezTo>
                <a:cubicBezTo>
                  <a:pt x="2965673" y="5933"/>
                  <a:pt x="2568327" y="17544"/>
                  <a:pt x="2360729" y="13716"/>
                </a:cubicBezTo>
                <a:cubicBezTo>
                  <a:pt x="2171885" y="44572"/>
                  <a:pt x="1923258" y="11448"/>
                  <a:pt x="1682359" y="13716"/>
                </a:cubicBezTo>
                <a:cubicBezTo>
                  <a:pt x="1430698" y="-6950"/>
                  <a:pt x="1324229" y="-6323"/>
                  <a:pt x="1166797" y="13716"/>
                </a:cubicBezTo>
                <a:cubicBezTo>
                  <a:pt x="1001390" y="37223"/>
                  <a:pt x="324313" y="53392"/>
                  <a:pt x="0" y="13716"/>
                </a:cubicBezTo>
                <a:cubicBezTo>
                  <a:pt x="427" y="7441"/>
                  <a:pt x="425" y="4765"/>
                  <a:pt x="0" y="0"/>
                </a:cubicBezTo>
                <a:close/>
              </a:path>
              <a:path w="8140446" h="13716" fill="none" stroke="0" extrusionOk="0">
                <a:moveTo>
                  <a:pt x="0" y="0"/>
                </a:moveTo>
                <a:cubicBezTo>
                  <a:pt x="69532" y="-6557"/>
                  <a:pt x="264219" y="3919"/>
                  <a:pt x="434157" y="0"/>
                </a:cubicBezTo>
                <a:cubicBezTo>
                  <a:pt x="600013" y="9090"/>
                  <a:pt x="921449" y="-13478"/>
                  <a:pt x="1193932" y="0"/>
                </a:cubicBezTo>
                <a:cubicBezTo>
                  <a:pt x="1443592" y="14844"/>
                  <a:pt x="1471188" y="10722"/>
                  <a:pt x="1628089" y="0"/>
                </a:cubicBezTo>
                <a:cubicBezTo>
                  <a:pt x="1750006" y="-24149"/>
                  <a:pt x="1967480" y="-14904"/>
                  <a:pt x="2225055" y="0"/>
                </a:cubicBezTo>
                <a:cubicBezTo>
                  <a:pt x="2503918" y="19247"/>
                  <a:pt x="2709263" y="-16351"/>
                  <a:pt x="3066235" y="0"/>
                </a:cubicBezTo>
                <a:cubicBezTo>
                  <a:pt x="3429723" y="-1627"/>
                  <a:pt x="3399401" y="30976"/>
                  <a:pt x="3744605" y="0"/>
                </a:cubicBezTo>
                <a:cubicBezTo>
                  <a:pt x="4081920" y="-40602"/>
                  <a:pt x="4258272" y="-2441"/>
                  <a:pt x="4504380" y="0"/>
                </a:cubicBezTo>
                <a:cubicBezTo>
                  <a:pt x="4760039" y="21121"/>
                  <a:pt x="4866555" y="-1351"/>
                  <a:pt x="5101346" y="0"/>
                </a:cubicBezTo>
                <a:cubicBezTo>
                  <a:pt x="5336279" y="1859"/>
                  <a:pt x="5465100" y="30801"/>
                  <a:pt x="5779717" y="0"/>
                </a:cubicBezTo>
                <a:cubicBezTo>
                  <a:pt x="6117018" y="-2879"/>
                  <a:pt x="6273497" y="-5002"/>
                  <a:pt x="6620896" y="0"/>
                </a:cubicBezTo>
                <a:cubicBezTo>
                  <a:pt x="6972306" y="38666"/>
                  <a:pt x="6992056" y="28334"/>
                  <a:pt x="7136458" y="0"/>
                </a:cubicBezTo>
                <a:cubicBezTo>
                  <a:pt x="7325567" y="-61201"/>
                  <a:pt x="7766555" y="-88399"/>
                  <a:pt x="8140446" y="0"/>
                </a:cubicBezTo>
                <a:cubicBezTo>
                  <a:pt x="8140370" y="2812"/>
                  <a:pt x="8139830" y="9122"/>
                  <a:pt x="8140446" y="13716"/>
                </a:cubicBezTo>
                <a:cubicBezTo>
                  <a:pt x="7892673" y="-8584"/>
                  <a:pt x="7668025" y="-3922"/>
                  <a:pt x="7543480" y="13716"/>
                </a:cubicBezTo>
                <a:cubicBezTo>
                  <a:pt x="7406710" y="-8039"/>
                  <a:pt x="7207646" y="4321"/>
                  <a:pt x="7109323" y="13716"/>
                </a:cubicBezTo>
                <a:cubicBezTo>
                  <a:pt x="6993037" y="44439"/>
                  <a:pt x="6598723" y="54833"/>
                  <a:pt x="6430952" y="13716"/>
                </a:cubicBezTo>
                <a:cubicBezTo>
                  <a:pt x="6284771" y="10743"/>
                  <a:pt x="6162730" y="15778"/>
                  <a:pt x="5915391" y="13716"/>
                </a:cubicBezTo>
                <a:cubicBezTo>
                  <a:pt x="5684668" y="9031"/>
                  <a:pt x="5422852" y="49046"/>
                  <a:pt x="5237020" y="13716"/>
                </a:cubicBezTo>
                <a:cubicBezTo>
                  <a:pt x="5035482" y="21724"/>
                  <a:pt x="4719808" y="50573"/>
                  <a:pt x="4558650" y="13716"/>
                </a:cubicBezTo>
                <a:cubicBezTo>
                  <a:pt x="4375169" y="-40159"/>
                  <a:pt x="4137553" y="7514"/>
                  <a:pt x="3880279" y="13716"/>
                </a:cubicBezTo>
                <a:cubicBezTo>
                  <a:pt x="3624533" y="28076"/>
                  <a:pt x="3467387" y="1908"/>
                  <a:pt x="3201909" y="13716"/>
                </a:cubicBezTo>
                <a:cubicBezTo>
                  <a:pt x="2918126" y="68770"/>
                  <a:pt x="2717830" y="-21728"/>
                  <a:pt x="2604943" y="13716"/>
                </a:cubicBezTo>
                <a:cubicBezTo>
                  <a:pt x="2496133" y="39953"/>
                  <a:pt x="2003915" y="13682"/>
                  <a:pt x="1845168" y="13716"/>
                </a:cubicBezTo>
                <a:cubicBezTo>
                  <a:pt x="1694518" y="10417"/>
                  <a:pt x="1344959" y="39616"/>
                  <a:pt x="1166797" y="13716"/>
                </a:cubicBezTo>
                <a:cubicBezTo>
                  <a:pt x="935925" y="64879"/>
                  <a:pt x="319712" y="-68544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140446"/>
                      <a:gd name="connsiteY0" fmla="*/ 0 h 13716"/>
                      <a:gd name="connsiteX1" fmla="*/ 434157 w 8140446"/>
                      <a:gd name="connsiteY1" fmla="*/ 0 h 13716"/>
                      <a:gd name="connsiteX2" fmla="*/ 1193932 w 8140446"/>
                      <a:gd name="connsiteY2" fmla="*/ 0 h 13716"/>
                      <a:gd name="connsiteX3" fmla="*/ 1628089 w 8140446"/>
                      <a:gd name="connsiteY3" fmla="*/ 0 h 13716"/>
                      <a:gd name="connsiteX4" fmla="*/ 2225055 w 8140446"/>
                      <a:gd name="connsiteY4" fmla="*/ 0 h 13716"/>
                      <a:gd name="connsiteX5" fmla="*/ 3066235 w 8140446"/>
                      <a:gd name="connsiteY5" fmla="*/ 0 h 13716"/>
                      <a:gd name="connsiteX6" fmla="*/ 3744605 w 8140446"/>
                      <a:gd name="connsiteY6" fmla="*/ 0 h 13716"/>
                      <a:gd name="connsiteX7" fmla="*/ 4504380 w 8140446"/>
                      <a:gd name="connsiteY7" fmla="*/ 0 h 13716"/>
                      <a:gd name="connsiteX8" fmla="*/ 5101346 w 8140446"/>
                      <a:gd name="connsiteY8" fmla="*/ 0 h 13716"/>
                      <a:gd name="connsiteX9" fmla="*/ 5779717 w 8140446"/>
                      <a:gd name="connsiteY9" fmla="*/ 0 h 13716"/>
                      <a:gd name="connsiteX10" fmla="*/ 6620896 w 8140446"/>
                      <a:gd name="connsiteY10" fmla="*/ 0 h 13716"/>
                      <a:gd name="connsiteX11" fmla="*/ 7136458 w 8140446"/>
                      <a:gd name="connsiteY11" fmla="*/ 0 h 13716"/>
                      <a:gd name="connsiteX12" fmla="*/ 8140446 w 8140446"/>
                      <a:gd name="connsiteY12" fmla="*/ 0 h 13716"/>
                      <a:gd name="connsiteX13" fmla="*/ 8140446 w 8140446"/>
                      <a:gd name="connsiteY13" fmla="*/ 13716 h 13716"/>
                      <a:gd name="connsiteX14" fmla="*/ 7543480 w 8140446"/>
                      <a:gd name="connsiteY14" fmla="*/ 13716 h 13716"/>
                      <a:gd name="connsiteX15" fmla="*/ 7109323 w 8140446"/>
                      <a:gd name="connsiteY15" fmla="*/ 13716 h 13716"/>
                      <a:gd name="connsiteX16" fmla="*/ 6430952 w 8140446"/>
                      <a:gd name="connsiteY16" fmla="*/ 13716 h 13716"/>
                      <a:gd name="connsiteX17" fmla="*/ 5915391 w 8140446"/>
                      <a:gd name="connsiteY17" fmla="*/ 13716 h 13716"/>
                      <a:gd name="connsiteX18" fmla="*/ 5237020 w 8140446"/>
                      <a:gd name="connsiteY18" fmla="*/ 13716 h 13716"/>
                      <a:gd name="connsiteX19" fmla="*/ 4558650 w 8140446"/>
                      <a:gd name="connsiteY19" fmla="*/ 13716 h 13716"/>
                      <a:gd name="connsiteX20" fmla="*/ 3880279 w 8140446"/>
                      <a:gd name="connsiteY20" fmla="*/ 13716 h 13716"/>
                      <a:gd name="connsiteX21" fmla="*/ 3201909 w 8140446"/>
                      <a:gd name="connsiteY21" fmla="*/ 13716 h 13716"/>
                      <a:gd name="connsiteX22" fmla="*/ 2604943 w 8140446"/>
                      <a:gd name="connsiteY22" fmla="*/ 13716 h 13716"/>
                      <a:gd name="connsiteX23" fmla="*/ 1845168 w 8140446"/>
                      <a:gd name="connsiteY23" fmla="*/ 13716 h 13716"/>
                      <a:gd name="connsiteX24" fmla="*/ 1166797 w 8140446"/>
                      <a:gd name="connsiteY24" fmla="*/ 13716 h 13716"/>
                      <a:gd name="connsiteX25" fmla="*/ 0 w 8140446"/>
                      <a:gd name="connsiteY25" fmla="*/ 13716 h 13716"/>
                      <a:gd name="connsiteX26" fmla="*/ 0 w 8140446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8140446" h="13716" fill="none" extrusionOk="0">
                        <a:moveTo>
                          <a:pt x="0" y="0"/>
                        </a:moveTo>
                        <a:cubicBezTo>
                          <a:pt x="94920" y="9103"/>
                          <a:pt x="287892" y="-4966"/>
                          <a:pt x="434157" y="0"/>
                        </a:cubicBezTo>
                        <a:cubicBezTo>
                          <a:pt x="580422" y="4966"/>
                          <a:pt x="943595" y="-14182"/>
                          <a:pt x="1193932" y="0"/>
                        </a:cubicBezTo>
                        <a:cubicBezTo>
                          <a:pt x="1444270" y="14182"/>
                          <a:pt x="1472129" y="5523"/>
                          <a:pt x="1628089" y="0"/>
                        </a:cubicBezTo>
                        <a:cubicBezTo>
                          <a:pt x="1784049" y="-5523"/>
                          <a:pt x="1962419" y="-17322"/>
                          <a:pt x="2225055" y="0"/>
                        </a:cubicBezTo>
                        <a:cubicBezTo>
                          <a:pt x="2487691" y="17322"/>
                          <a:pt x="2700681" y="1311"/>
                          <a:pt x="3066235" y="0"/>
                        </a:cubicBezTo>
                        <a:cubicBezTo>
                          <a:pt x="3431789" y="-1311"/>
                          <a:pt x="3405662" y="25081"/>
                          <a:pt x="3744605" y="0"/>
                        </a:cubicBezTo>
                        <a:cubicBezTo>
                          <a:pt x="4083548" y="-25081"/>
                          <a:pt x="4265111" y="-11945"/>
                          <a:pt x="4504380" y="0"/>
                        </a:cubicBezTo>
                        <a:cubicBezTo>
                          <a:pt x="4743649" y="11945"/>
                          <a:pt x="4860394" y="-2832"/>
                          <a:pt x="5101346" y="0"/>
                        </a:cubicBezTo>
                        <a:cubicBezTo>
                          <a:pt x="5342298" y="2832"/>
                          <a:pt x="5456387" y="23676"/>
                          <a:pt x="5779717" y="0"/>
                        </a:cubicBezTo>
                        <a:cubicBezTo>
                          <a:pt x="6103047" y="-23676"/>
                          <a:pt x="6270379" y="-37291"/>
                          <a:pt x="6620896" y="0"/>
                        </a:cubicBezTo>
                        <a:cubicBezTo>
                          <a:pt x="6971413" y="37291"/>
                          <a:pt x="6989068" y="24674"/>
                          <a:pt x="7136458" y="0"/>
                        </a:cubicBezTo>
                        <a:cubicBezTo>
                          <a:pt x="7283848" y="-24674"/>
                          <a:pt x="7752532" y="-22436"/>
                          <a:pt x="8140446" y="0"/>
                        </a:cubicBezTo>
                        <a:cubicBezTo>
                          <a:pt x="8140543" y="2784"/>
                          <a:pt x="8140462" y="9558"/>
                          <a:pt x="8140446" y="13716"/>
                        </a:cubicBezTo>
                        <a:cubicBezTo>
                          <a:pt x="7906329" y="-7615"/>
                          <a:pt x="7681180" y="22893"/>
                          <a:pt x="7543480" y="13716"/>
                        </a:cubicBezTo>
                        <a:cubicBezTo>
                          <a:pt x="7405780" y="4539"/>
                          <a:pt x="7216607" y="-912"/>
                          <a:pt x="7109323" y="13716"/>
                        </a:cubicBezTo>
                        <a:cubicBezTo>
                          <a:pt x="7002039" y="28344"/>
                          <a:pt x="6576231" y="38120"/>
                          <a:pt x="6430952" y="13716"/>
                        </a:cubicBezTo>
                        <a:cubicBezTo>
                          <a:pt x="6285673" y="-10688"/>
                          <a:pt x="6138840" y="29949"/>
                          <a:pt x="5915391" y="13716"/>
                        </a:cubicBezTo>
                        <a:cubicBezTo>
                          <a:pt x="5691942" y="-2517"/>
                          <a:pt x="5459460" y="47094"/>
                          <a:pt x="5237020" y="13716"/>
                        </a:cubicBezTo>
                        <a:cubicBezTo>
                          <a:pt x="5014580" y="-19662"/>
                          <a:pt x="4747677" y="35877"/>
                          <a:pt x="4558650" y="13716"/>
                        </a:cubicBezTo>
                        <a:cubicBezTo>
                          <a:pt x="4369623" y="-8445"/>
                          <a:pt x="4146061" y="7996"/>
                          <a:pt x="3880279" y="13716"/>
                        </a:cubicBezTo>
                        <a:cubicBezTo>
                          <a:pt x="3614497" y="19436"/>
                          <a:pt x="3473808" y="-17480"/>
                          <a:pt x="3201909" y="13716"/>
                        </a:cubicBezTo>
                        <a:cubicBezTo>
                          <a:pt x="2930010" y="44912"/>
                          <a:pt x="2728175" y="-8002"/>
                          <a:pt x="2604943" y="13716"/>
                        </a:cubicBezTo>
                        <a:cubicBezTo>
                          <a:pt x="2481711" y="35434"/>
                          <a:pt x="2004334" y="22380"/>
                          <a:pt x="1845168" y="13716"/>
                        </a:cubicBezTo>
                        <a:cubicBezTo>
                          <a:pt x="1686003" y="5052"/>
                          <a:pt x="1375070" y="33008"/>
                          <a:pt x="1166797" y="13716"/>
                        </a:cubicBezTo>
                        <a:cubicBezTo>
                          <a:pt x="958524" y="-5576"/>
                          <a:pt x="342846" y="430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8140446" h="13716" stroke="0" extrusionOk="0">
                        <a:moveTo>
                          <a:pt x="0" y="0"/>
                        </a:moveTo>
                        <a:cubicBezTo>
                          <a:pt x="142435" y="-24533"/>
                          <a:pt x="380026" y="17447"/>
                          <a:pt x="596966" y="0"/>
                        </a:cubicBezTo>
                        <a:cubicBezTo>
                          <a:pt x="813906" y="-17447"/>
                          <a:pt x="830530" y="13462"/>
                          <a:pt x="1031123" y="0"/>
                        </a:cubicBezTo>
                        <a:cubicBezTo>
                          <a:pt x="1231716" y="-13462"/>
                          <a:pt x="1634038" y="0"/>
                          <a:pt x="1872303" y="0"/>
                        </a:cubicBezTo>
                        <a:cubicBezTo>
                          <a:pt x="2110568" y="0"/>
                          <a:pt x="2261934" y="-25727"/>
                          <a:pt x="2469269" y="0"/>
                        </a:cubicBezTo>
                        <a:cubicBezTo>
                          <a:pt x="2676604" y="25727"/>
                          <a:pt x="2790440" y="16284"/>
                          <a:pt x="3066235" y="0"/>
                        </a:cubicBezTo>
                        <a:cubicBezTo>
                          <a:pt x="3342030" y="-16284"/>
                          <a:pt x="3685603" y="41976"/>
                          <a:pt x="3907414" y="0"/>
                        </a:cubicBezTo>
                        <a:cubicBezTo>
                          <a:pt x="4129225" y="-41976"/>
                          <a:pt x="4177416" y="-7598"/>
                          <a:pt x="4422976" y="0"/>
                        </a:cubicBezTo>
                        <a:cubicBezTo>
                          <a:pt x="4668536" y="7598"/>
                          <a:pt x="5023499" y="-28058"/>
                          <a:pt x="5264155" y="0"/>
                        </a:cubicBezTo>
                        <a:cubicBezTo>
                          <a:pt x="5504811" y="28058"/>
                          <a:pt x="5703675" y="13288"/>
                          <a:pt x="6105335" y="0"/>
                        </a:cubicBezTo>
                        <a:cubicBezTo>
                          <a:pt x="6506995" y="-13288"/>
                          <a:pt x="6455516" y="-5124"/>
                          <a:pt x="6783705" y="0"/>
                        </a:cubicBezTo>
                        <a:cubicBezTo>
                          <a:pt x="7111894" y="5124"/>
                          <a:pt x="7512856" y="10604"/>
                          <a:pt x="8140446" y="0"/>
                        </a:cubicBezTo>
                        <a:cubicBezTo>
                          <a:pt x="8139772" y="5682"/>
                          <a:pt x="8139843" y="9439"/>
                          <a:pt x="8140446" y="13716"/>
                        </a:cubicBezTo>
                        <a:cubicBezTo>
                          <a:pt x="7959314" y="-1227"/>
                          <a:pt x="7870113" y="5865"/>
                          <a:pt x="7706289" y="13716"/>
                        </a:cubicBezTo>
                        <a:cubicBezTo>
                          <a:pt x="7542465" y="21567"/>
                          <a:pt x="7157940" y="12910"/>
                          <a:pt x="6865109" y="13716"/>
                        </a:cubicBezTo>
                        <a:cubicBezTo>
                          <a:pt x="6572278" y="14522"/>
                          <a:pt x="6524256" y="33479"/>
                          <a:pt x="6349548" y="13716"/>
                        </a:cubicBezTo>
                        <a:cubicBezTo>
                          <a:pt x="6174840" y="-6047"/>
                          <a:pt x="5951624" y="-4398"/>
                          <a:pt x="5671177" y="13716"/>
                        </a:cubicBezTo>
                        <a:cubicBezTo>
                          <a:pt x="5390730" y="31830"/>
                          <a:pt x="5222992" y="55486"/>
                          <a:pt x="4829998" y="13716"/>
                        </a:cubicBezTo>
                        <a:cubicBezTo>
                          <a:pt x="4437004" y="-28054"/>
                          <a:pt x="4344181" y="34515"/>
                          <a:pt x="4151627" y="13716"/>
                        </a:cubicBezTo>
                        <a:cubicBezTo>
                          <a:pt x="3959073" y="-7083"/>
                          <a:pt x="3886970" y="28303"/>
                          <a:pt x="3717470" y="13716"/>
                        </a:cubicBezTo>
                        <a:cubicBezTo>
                          <a:pt x="3547970" y="-871"/>
                          <a:pt x="3451521" y="27300"/>
                          <a:pt x="3201909" y="13716"/>
                        </a:cubicBezTo>
                        <a:cubicBezTo>
                          <a:pt x="2952297" y="132"/>
                          <a:pt x="2543413" y="1457"/>
                          <a:pt x="2360729" y="13716"/>
                        </a:cubicBezTo>
                        <a:cubicBezTo>
                          <a:pt x="2178045" y="25975"/>
                          <a:pt x="1906056" y="21275"/>
                          <a:pt x="1682359" y="13716"/>
                        </a:cubicBezTo>
                        <a:cubicBezTo>
                          <a:pt x="1458662" y="6158"/>
                          <a:pt x="1330405" y="3474"/>
                          <a:pt x="1166797" y="13716"/>
                        </a:cubicBezTo>
                        <a:cubicBezTo>
                          <a:pt x="1003189" y="23958"/>
                          <a:pt x="278098" y="14961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628650" y="1447037"/>
            <a:ext cx="7886700" cy="342261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ighlight>
                  <a:srgbClr val="FFFFFF"/>
                </a:highlight>
              </a:rPr>
              <a:t>Since my data has limited features, I needed to try my best to find a good model to fit. </a:t>
            </a:r>
          </a:p>
        </p:txBody>
      </p:sp>
      <p:sp>
        <p:nvSpPr>
          <p:cNvPr id="156" name="Google Shape;156;p26"/>
          <p:cNvSpPr txBox="1"/>
          <p:nvPr/>
        </p:nvSpPr>
        <p:spPr>
          <a:xfrm>
            <a:off x="311700" y="1750169"/>
            <a:ext cx="3099300" cy="316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F1F1F"/>
                </a:solidFill>
                <a:highlight>
                  <a:srgbClr val="FFFFFF"/>
                </a:highlight>
              </a:rPr>
              <a:t>Tested Regression Models: </a:t>
            </a:r>
            <a:endParaRPr sz="1200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 dirty="0">
                <a:solidFill>
                  <a:srgbClr val="1F1F1F"/>
                </a:solidFill>
                <a:highlight>
                  <a:srgbClr val="FFFFFF"/>
                </a:highlight>
              </a:rPr>
              <a:t>Linear Regression,</a:t>
            </a:r>
            <a:endParaRPr sz="1200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 dirty="0" err="1">
                <a:solidFill>
                  <a:srgbClr val="1F1F1F"/>
                </a:solidFill>
                <a:highlight>
                  <a:srgbClr val="FFFFFF"/>
                </a:highlight>
              </a:rPr>
              <a:t>KNeighborsRegressor</a:t>
            </a:r>
            <a:endParaRPr sz="1200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 dirty="0">
                <a:solidFill>
                  <a:srgbClr val="1F1F1F"/>
                </a:solidFill>
                <a:highlight>
                  <a:srgbClr val="FFFFFF"/>
                </a:highlight>
              </a:rPr>
              <a:t>Random Forest Regressor</a:t>
            </a:r>
            <a:endParaRPr sz="1200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F1F1F"/>
                </a:solidFill>
                <a:highlight>
                  <a:srgbClr val="FFFFFF"/>
                </a:highlight>
              </a:rPr>
              <a:t>(ensemble method combining multiple decision trees)</a:t>
            </a:r>
            <a:endParaRPr sz="1000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 dirty="0">
                <a:solidFill>
                  <a:srgbClr val="1F1F1F"/>
                </a:solidFill>
                <a:highlight>
                  <a:srgbClr val="FFFFFF"/>
                </a:highlight>
              </a:rPr>
              <a:t>Gradient Boosting Regressor</a:t>
            </a:r>
            <a:r>
              <a:rPr lang="en" sz="1200" b="1" dirty="0">
                <a:solidFill>
                  <a:srgbClr val="1F1F1F"/>
                </a:solidFill>
                <a:highlight>
                  <a:srgbClr val="FFFFFF"/>
                </a:highlight>
              </a:rPr>
              <a:t> </a:t>
            </a:r>
            <a:endParaRPr sz="1200" b="1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F1F1F"/>
                </a:solidFill>
                <a:highlight>
                  <a:srgbClr val="FFFFFF"/>
                </a:highlight>
              </a:rPr>
              <a:t>(</a:t>
            </a:r>
            <a:r>
              <a:rPr lang="en" sz="1000" dirty="0">
                <a:solidFill>
                  <a:srgbClr val="1F1F1F"/>
                </a:solidFill>
                <a:highlight>
                  <a:srgbClr val="FFFFFF"/>
                </a:highlight>
              </a:rPr>
              <a:t>ensemble method sequentially building regression models)</a:t>
            </a:r>
            <a:endParaRPr sz="1200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 dirty="0" err="1">
                <a:solidFill>
                  <a:srgbClr val="1F1F1F"/>
                </a:solidFill>
                <a:highlight>
                  <a:srgbClr val="FFFFFF"/>
                </a:highlight>
              </a:rPr>
              <a:t>MLPRegressor</a:t>
            </a:r>
            <a:r>
              <a:rPr lang="en" sz="1200" dirty="0">
                <a:solidFill>
                  <a:srgbClr val="1F1F1F"/>
                </a:solidFill>
                <a:highlight>
                  <a:srgbClr val="FFFFFF"/>
                </a:highlight>
              </a:rPr>
              <a:t> </a:t>
            </a:r>
            <a:endParaRPr sz="1200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1F1F1F"/>
                </a:solidFill>
                <a:highlight>
                  <a:srgbClr val="FFFFFF"/>
                </a:highlight>
              </a:rPr>
              <a:t>(type of neural network for examining complex non-linear relationships)</a:t>
            </a:r>
            <a:endParaRPr sz="1000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 dirty="0" err="1">
                <a:solidFill>
                  <a:srgbClr val="1F1F1F"/>
                </a:solidFill>
                <a:highlight>
                  <a:srgbClr val="FFFFFF"/>
                </a:highlight>
              </a:rPr>
              <a:t>DecisionTreeRegressor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3638350" y="1656750"/>
            <a:ext cx="4591200" cy="3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1F1F1F"/>
                </a:solidFill>
                <a:highlight>
                  <a:srgbClr val="FFFFFF"/>
                </a:highlight>
              </a:rPr>
              <a:t>Linear Regression as Optimal Choice</a:t>
            </a:r>
            <a:endParaRPr sz="1200" b="1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50" i="1" dirty="0">
                <a:solidFill>
                  <a:srgbClr val="1F1F1F"/>
                </a:solidFill>
                <a:highlight>
                  <a:srgbClr val="FFFFFF"/>
                </a:highlight>
              </a:rPr>
              <a:t>Selected based on superior performance and alignment with our specific needs shown as following metrics: </a:t>
            </a:r>
            <a:endParaRPr sz="1050" i="1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rgbClr val="1F1F1F"/>
                </a:solidFill>
                <a:highlight>
                  <a:srgbClr val="FFFFFF"/>
                </a:highlight>
              </a:rPr>
              <a:t>Mean Absolute Error (MAE) measures the average absolute difference between predicted and actual bike availability. This choice focused on </a:t>
            </a:r>
            <a:r>
              <a:rPr lang="en" sz="1100" b="1" dirty="0">
                <a:solidFill>
                  <a:srgbClr val="1F1F1F"/>
                </a:solidFill>
                <a:highlight>
                  <a:srgbClr val="FFFFFF"/>
                </a:highlight>
              </a:rPr>
              <a:t>minimizing the absolute error, regardless of direction</a:t>
            </a:r>
            <a:r>
              <a:rPr lang="en" sz="1100" dirty="0">
                <a:solidFill>
                  <a:srgbClr val="1F1F1F"/>
                </a:solidFill>
                <a:highlight>
                  <a:srgbClr val="FFFFFF"/>
                </a:highlight>
              </a:rPr>
              <a:t>, to ensure reliable predictions in both high and low availability scenarios.</a:t>
            </a:r>
            <a:endParaRPr sz="1100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100" dirty="0">
                <a:solidFill>
                  <a:srgbClr val="1F1F1F"/>
                </a:solidFill>
                <a:highlight>
                  <a:srgbClr val="FFFFFF"/>
                </a:highlight>
              </a:rPr>
              <a:t>R-squared and Adjusted R-squared offer insight into the overall goodness-of-fit of our model as well as complementing MAE in evaluating predictive accuracy and reliability.</a:t>
            </a:r>
            <a:endParaRPr sz="1100" dirty="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200" dirty="0">
                <a:solidFill>
                  <a:srgbClr val="1F1F1F"/>
                </a:solidFill>
                <a:highlight>
                  <a:srgbClr val="FFFFFF"/>
                </a:highlight>
              </a:rPr>
              <a:t>Using Linear Regression also allows optimizing these metrics effectively, ensuring accurate predictions and reliable insights into bike availability.</a:t>
            </a:r>
            <a:endParaRPr sz="1200" dirty="0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Hypothesis Testing</a:t>
            </a:r>
          </a:p>
        </p:txBody>
      </p:sp>
      <p:sp>
        <p:nvSpPr>
          <p:cNvPr id="172" name="Arc 17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3335481" y="443508"/>
            <a:ext cx="5179868" cy="41892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Communes and Unavailable Duration: </a:t>
            </a:r>
            <a:r>
              <a:rPr lang="en-US" sz="1300"/>
              <a:t>(Result: Reject H0) 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/>
              <a:t>There is a significant relationship between communes and unavailable duration.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/>
              <a:t>F one-way analysis 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Capacity and Unavailable Duration:</a:t>
            </a:r>
            <a:r>
              <a:rPr lang="en-US" sz="1300"/>
              <a:t> (Result: Reject H0)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/>
              <a:t>There is a significant relationship between capacity and unavailable duration.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/>
              <a:t>Correlation analysis (P = 0.19)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Availability of Bikes and Unavailable Duration:</a:t>
            </a:r>
            <a:r>
              <a:rPr lang="en-US" sz="1300"/>
              <a:t> (Result: Reject H0)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/>
              <a:t>There is a significant relationship between the availability of bikes and unavailable duration.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/>
              <a:t>Correlation analysis used (P = 0,34)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b="1"/>
              <a:t>Unavailable Count and Unavailable Duration: </a:t>
            </a:r>
            <a:r>
              <a:rPr lang="en-US" sz="1300"/>
              <a:t>(Result: Reject H0) 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/>
              <a:t>There is a significant relationship between the unavailable count and unavailable duration.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300"/>
              <a:t>Correlation analysis used (P=0,58)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2721934" y="445025"/>
            <a:ext cx="61103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 dirty="0">
                <a:solidFill>
                  <a:schemeClr val="dk2"/>
                </a:solidFill>
              </a:rPr>
              <a:t>Project Objectives </a:t>
            </a:r>
            <a:endParaRPr sz="2800" dirty="0">
              <a:solidFill>
                <a:schemeClr val="dk2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030278" y="1188950"/>
            <a:ext cx="5802021" cy="10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ctr">
              <a:buNone/>
            </a:pPr>
            <a:r>
              <a:rPr lang="en" sz="1400" dirty="0"/>
              <a:t>Analyze reliability &amp; efficiency of </a:t>
            </a:r>
            <a:r>
              <a:rPr lang="en" sz="1400" dirty="0" err="1"/>
              <a:t>Velib</a:t>
            </a:r>
            <a:r>
              <a:rPr lang="en" sz="1400" dirty="0"/>
              <a:t> Rental Bikes in Paris.</a:t>
            </a:r>
            <a:endParaRPr sz="1400" dirty="0"/>
          </a:p>
          <a:p>
            <a:pPr marL="0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/>
              <a:t>Investigate factors impacting bike availability.</a:t>
            </a:r>
            <a:endParaRPr sz="140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4294967295"/>
          </p:nvPr>
        </p:nvSpPr>
        <p:spPr>
          <a:xfrm>
            <a:off x="311700" y="2378537"/>
            <a:ext cx="8210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 dirty="0">
                <a:solidFill>
                  <a:schemeClr val="dk2"/>
                </a:solidFill>
              </a:rPr>
              <a:t>Significance</a:t>
            </a:r>
            <a:endParaRPr sz="2800" dirty="0">
              <a:solidFill>
                <a:schemeClr val="dk2"/>
              </a:solidFill>
            </a:endParaRPr>
          </a:p>
        </p:txBody>
      </p:sp>
      <p:graphicFrame>
        <p:nvGraphicFramePr>
          <p:cNvPr id="65" name="Google Shape;63;p14">
            <a:extLst>
              <a:ext uri="{FF2B5EF4-FFF2-40B4-BE49-F238E27FC236}">
                <a16:creationId xmlns:a16="http://schemas.microsoft.com/office/drawing/2014/main" id="{47908AF5-1B9E-3B57-CD01-FE59DA5497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9226465"/>
              </p:ext>
            </p:extLst>
          </p:nvPr>
        </p:nvGraphicFramePr>
        <p:xfrm>
          <a:off x="0" y="3057525"/>
          <a:ext cx="8521700" cy="149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Vélib': 10 000 vélos supplémentaires en 2023?">
            <a:extLst>
              <a:ext uri="{FF2B5EF4-FFF2-40B4-BE49-F238E27FC236}">
                <a16:creationId xmlns:a16="http://schemas.microsoft.com/office/drawing/2014/main" id="{8837A0D2-A9FD-909A-80FF-B4C4C57EEB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311700" y="445025"/>
            <a:ext cx="2571750" cy="2571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 dirty="0">
                <a:solidFill>
                  <a:schemeClr val="dk2"/>
                </a:solidFill>
              </a:rPr>
              <a:t>Concerns &amp; Questions:</a:t>
            </a:r>
            <a:endParaRPr sz="2800"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Parisians report issues with bike availability &amp; docking station functionality.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They are VOCAL!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i="1" dirty="0"/>
          </a:p>
        </p:txBody>
      </p:sp>
      <p:pic>
        <p:nvPicPr>
          <p:cNvPr id="2" name="Google Shape;70;p15">
            <a:extLst>
              <a:ext uri="{FF2B5EF4-FFF2-40B4-BE49-F238E27FC236}">
                <a16:creationId xmlns:a16="http://schemas.microsoft.com/office/drawing/2014/main" id="{06B72A06-233D-8C16-6F0B-8ADD8EE3D3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21159"/>
            <a:ext cx="3828825" cy="12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2;p15">
            <a:extLst>
              <a:ext uri="{FF2B5EF4-FFF2-40B4-BE49-F238E27FC236}">
                <a16:creationId xmlns:a16="http://schemas.microsoft.com/office/drawing/2014/main" id="{282089D1-3375-FCFF-84A0-CE6AC11390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457" b="5319"/>
          <a:stretch/>
        </p:blipFill>
        <p:spPr>
          <a:xfrm>
            <a:off x="4572000" y="1766423"/>
            <a:ext cx="4034601" cy="222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73;p15">
            <a:extLst>
              <a:ext uri="{FF2B5EF4-FFF2-40B4-BE49-F238E27FC236}">
                <a16:creationId xmlns:a16="http://schemas.microsoft.com/office/drawing/2014/main" id="{CDB99869-1E51-17A5-31F3-C0891985605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77" y="2275294"/>
            <a:ext cx="3828824" cy="242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1;p15">
            <a:extLst>
              <a:ext uri="{FF2B5EF4-FFF2-40B4-BE49-F238E27FC236}">
                <a16:creationId xmlns:a16="http://schemas.microsoft.com/office/drawing/2014/main" id="{6C4CD2E9-10DE-54D7-FCDF-3A3213652EC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3499" y="1955551"/>
            <a:ext cx="3080051" cy="274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6;p15">
            <a:extLst>
              <a:ext uri="{FF2B5EF4-FFF2-40B4-BE49-F238E27FC236}">
                <a16:creationId xmlns:a16="http://schemas.microsoft.com/office/drawing/2014/main" id="{A3E2E3EF-CD36-7569-5C4E-BA080F07AA3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1787" y="2357121"/>
            <a:ext cx="4775025" cy="232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5;p15">
            <a:extLst>
              <a:ext uri="{FF2B5EF4-FFF2-40B4-BE49-F238E27FC236}">
                <a16:creationId xmlns:a16="http://schemas.microsoft.com/office/drawing/2014/main" id="{FA2AB6DE-F087-A2A3-4085-73286DFF24D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13703"/>
          <a:stretch/>
        </p:blipFill>
        <p:spPr>
          <a:xfrm>
            <a:off x="537399" y="2400574"/>
            <a:ext cx="4474726" cy="27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74;p15">
            <a:extLst>
              <a:ext uri="{FF2B5EF4-FFF2-40B4-BE49-F238E27FC236}">
                <a16:creationId xmlns:a16="http://schemas.microsoft.com/office/drawing/2014/main" id="{345B66E6-D179-4929-191E-0B6526B4BA5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563" y="2907964"/>
            <a:ext cx="7516874" cy="20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4570578" y="602216"/>
            <a:ext cx="3733482" cy="1090538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27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Hypothesis</a:t>
            </a:r>
          </a:p>
        </p:txBody>
      </p:sp>
      <p:pic>
        <p:nvPicPr>
          <p:cNvPr id="86" name="Graphic 85" descr="Motorcycle">
            <a:extLst>
              <a:ext uri="{FF2B5EF4-FFF2-40B4-BE49-F238E27FC236}">
                <a16:creationId xmlns:a16="http://schemas.microsoft.com/office/drawing/2014/main" id="{CD8DAF78-D748-6967-9249-DC42783AE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12" y="1345384"/>
            <a:ext cx="2715016" cy="2715016"/>
          </a:xfrm>
          <a:prstGeom prst="rect">
            <a:avLst/>
          </a:prstGeom>
        </p:spPr>
      </p:pic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4567930" y="1816261"/>
            <a:ext cx="3733184" cy="272946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-228600" defTabSz="9144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Project aims to answer: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Is </a:t>
            </a:r>
            <a:r>
              <a:rPr lang="en-US" sz="1400" dirty="0" err="1">
                <a:solidFill>
                  <a:schemeClr val="tx2"/>
                </a:solidFill>
              </a:rPr>
              <a:t>Velib</a:t>
            </a:r>
            <a:r>
              <a:rPr lang="en-US" sz="1400" dirty="0">
                <a:solidFill>
                  <a:schemeClr val="tx2"/>
                </a:solidFill>
              </a:rPr>
              <a:t> service efficient enough to meet rental demand?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What factors influence bike availability in Paris?</a:t>
            </a:r>
          </a:p>
          <a:p>
            <a:pPr marL="0" lvl="0" indent="-228600" defTabSz="914400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400" i="1" dirty="0">
              <a:solidFill>
                <a:schemeClr val="tx2"/>
              </a:solidFill>
            </a:endParaRPr>
          </a:p>
          <a:p>
            <a:pPr marL="0" lvl="0" indent="0" defTabSz="91440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400" b="1" i="1" dirty="0">
                <a:solidFill>
                  <a:schemeClr val="tx2"/>
                </a:solidFill>
              </a:rPr>
              <a:t>Null Hypothesis (H0): </a:t>
            </a:r>
            <a:r>
              <a:rPr lang="en-US" sz="1400" i="1" dirty="0">
                <a:solidFill>
                  <a:schemeClr val="tx2"/>
                </a:solidFill>
              </a:rPr>
              <a:t>No significant relationship between given factors and bike availability.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6" y="39747"/>
            <a:ext cx="4446455" cy="5103753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479160" y="313182"/>
            <a:ext cx="8182230" cy="937045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 defTabSz="914400">
              <a:spcBef>
                <a:spcPct val="0"/>
              </a:spcBef>
              <a:spcAft>
                <a:spcPts val="12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Execution Timeline</a:t>
            </a:r>
          </a:p>
        </p:txBody>
      </p:sp>
      <p:sp>
        <p:nvSpPr>
          <p:cNvPr id="9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300090"/>
            <a:ext cx="3429000" cy="13716"/>
          </a:xfrm>
          <a:custGeom>
            <a:avLst/>
            <a:gdLst>
              <a:gd name="connsiteX0" fmla="*/ 0 w 3429000"/>
              <a:gd name="connsiteY0" fmla="*/ 0 h 13716"/>
              <a:gd name="connsiteX1" fmla="*/ 685800 w 3429000"/>
              <a:gd name="connsiteY1" fmla="*/ 0 h 13716"/>
              <a:gd name="connsiteX2" fmla="*/ 1371600 w 3429000"/>
              <a:gd name="connsiteY2" fmla="*/ 0 h 13716"/>
              <a:gd name="connsiteX3" fmla="*/ 2057400 w 3429000"/>
              <a:gd name="connsiteY3" fmla="*/ 0 h 13716"/>
              <a:gd name="connsiteX4" fmla="*/ 267462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811780 w 3429000"/>
              <a:gd name="connsiteY7" fmla="*/ 13716 h 13716"/>
              <a:gd name="connsiteX8" fmla="*/ 2228850 w 3429000"/>
              <a:gd name="connsiteY8" fmla="*/ 13716 h 13716"/>
              <a:gd name="connsiteX9" fmla="*/ 1543050 w 3429000"/>
              <a:gd name="connsiteY9" fmla="*/ 13716 h 13716"/>
              <a:gd name="connsiteX10" fmla="*/ 92583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  <a:gd name="connsiteX0" fmla="*/ 0 w 3429000"/>
              <a:gd name="connsiteY0" fmla="*/ 0 h 13716"/>
              <a:gd name="connsiteX1" fmla="*/ 617220 w 3429000"/>
              <a:gd name="connsiteY1" fmla="*/ 0 h 13716"/>
              <a:gd name="connsiteX2" fmla="*/ 1200150 w 3429000"/>
              <a:gd name="connsiteY2" fmla="*/ 0 h 13716"/>
              <a:gd name="connsiteX3" fmla="*/ 1817370 w 3429000"/>
              <a:gd name="connsiteY3" fmla="*/ 0 h 13716"/>
              <a:gd name="connsiteX4" fmla="*/ 250317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743200 w 3429000"/>
              <a:gd name="connsiteY7" fmla="*/ 13716 h 13716"/>
              <a:gd name="connsiteX8" fmla="*/ 1988820 w 3429000"/>
              <a:gd name="connsiteY8" fmla="*/ 13716 h 13716"/>
              <a:gd name="connsiteX9" fmla="*/ 1405890 w 3429000"/>
              <a:gd name="connsiteY9" fmla="*/ 13716 h 13716"/>
              <a:gd name="connsiteX10" fmla="*/ 65151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3716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78" y="4238"/>
                  <a:pt x="3429362" y="9645"/>
                  <a:pt x="3429000" y="13716"/>
                </a:cubicBezTo>
                <a:cubicBezTo>
                  <a:pt x="3212354" y="24300"/>
                  <a:pt x="3083619" y="-5408"/>
                  <a:pt x="2811780" y="13716"/>
                </a:cubicBezTo>
                <a:cubicBezTo>
                  <a:pt x="2533576" y="20486"/>
                  <a:pt x="2477440" y="15959"/>
                  <a:pt x="2228850" y="13716"/>
                </a:cubicBezTo>
                <a:cubicBezTo>
                  <a:pt x="2003657" y="-6415"/>
                  <a:pt x="1810789" y="13722"/>
                  <a:pt x="1543050" y="13716"/>
                </a:cubicBezTo>
                <a:cubicBezTo>
                  <a:pt x="1286635" y="-25734"/>
                  <a:pt x="1189418" y="17718"/>
                  <a:pt x="925830" y="13716"/>
                </a:cubicBezTo>
                <a:cubicBezTo>
                  <a:pt x="678389" y="-6959"/>
                  <a:pt x="367033" y="38662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429000" h="13716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219" y="5403"/>
                  <a:pt x="3428159" y="9705"/>
                  <a:pt x="3429000" y="13716"/>
                </a:cubicBezTo>
                <a:cubicBezTo>
                  <a:pt x="3101445" y="-8012"/>
                  <a:pt x="2879434" y="29451"/>
                  <a:pt x="2743200" y="13716"/>
                </a:cubicBezTo>
                <a:cubicBezTo>
                  <a:pt x="2609544" y="9343"/>
                  <a:pt x="2334178" y="44077"/>
                  <a:pt x="1988820" y="13716"/>
                </a:cubicBezTo>
                <a:cubicBezTo>
                  <a:pt x="1620382" y="13563"/>
                  <a:pt x="1588099" y="-7567"/>
                  <a:pt x="1405890" y="13716"/>
                </a:cubicBezTo>
                <a:cubicBezTo>
                  <a:pt x="1266239" y="23975"/>
                  <a:pt x="867500" y="10636"/>
                  <a:pt x="651510" y="13716"/>
                </a:cubicBezTo>
                <a:cubicBezTo>
                  <a:pt x="445459" y="35533"/>
                  <a:pt x="119818" y="-2831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429000" h="13716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104" y="3768"/>
                  <a:pt x="3429110" y="10153"/>
                  <a:pt x="3429000" y="13716"/>
                </a:cubicBezTo>
                <a:cubicBezTo>
                  <a:pt x="3250522" y="51451"/>
                  <a:pt x="3056248" y="-6129"/>
                  <a:pt x="2811780" y="13716"/>
                </a:cubicBezTo>
                <a:cubicBezTo>
                  <a:pt x="2534418" y="21986"/>
                  <a:pt x="2483107" y="15318"/>
                  <a:pt x="2228850" y="13716"/>
                </a:cubicBezTo>
                <a:cubicBezTo>
                  <a:pt x="1996093" y="-24934"/>
                  <a:pt x="1790611" y="30524"/>
                  <a:pt x="1543050" y="13716"/>
                </a:cubicBezTo>
                <a:cubicBezTo>
                  <a:pt x="1276188" y="-34299"/>
                  <a:pt x="1196665" y="-3522"/>
                  <a:pt x="925830" y="13716"/>
                </a:cubicBezTo>
                <a:cubicBezTo>
                  <a:pt x="718623" y="56844"/>
                  <a:pt x="374628" y="2046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3716"/>
                      <a:gd name="connsiteX1" fmla="*/ 685800 w 3429000"/>
                      <a:gd name="connsiteY1" fmla="*/ 0 h 13716"/>
                      <a:gd name="connsiteX2" fmla="*/ 1371600 w 3429000"/>
                      <a:gd name="connsiteY2" fmla="*/ 0 h 13716"/>
                      <a:gd name="connsiteX3" fmla="*/ 2057400 w 3429000"/>
                      <a:gd name="connsiteY3" fmla="*/ 0 h 13716"/>
                      <a:gd name="connsiteX4" fmla="*/ 2674620 w 3429000"/>
                      <a:gd name="connsiteY4" fmla="*/ 0 h 13716"/>
                      <a:gd name="connsiteX5" fmla="*/ 3429000 w 3429000"/>
                      <a:gd name="connsiteY5" fmla="*/ 0 h 13716"/>
                      <a:gd name="connsiteX6" fmla="*/ 3429000 w 3429000"/>
                      <a:gd name="connsiteY6" fmla="*/ 13716 h 13716"/>
                      <a:gd name="connsiteX7" fmla="*/ 2811780 w 3429000"/>
                      <a:gd name="connsiteY7" fmla="*/ 13716 h 13716"/>
                      <a:gd name="connsiteX8" fmla="*/ 2228850 w 3429000"/>
                      <a:gd name="connsiteY8" fmla="*/ 13716 h 13716"/>
                      <a:gd name="connsiteX9" fmla="*/ 1543050 w 3429000"/>
                      <a:gd name="connsiteY9" fmla="*/ 13716 h 13716"/>
                      <a:gd name="connsiteX10" fmla="*/ 925830 w 3429000"/>
                      <a:gd name="connsiteY10" fmla="*/ 13716 h 13716"/>
                      <a:gd name="connsiteX11" fmla="*/ 0 w 3429000"/>
                      <a:gd name="connsiteY11" fmla="*/ 13716 h 13716"/>
                      <a:gd name="connsiteX12" fmla="*/ 0 w 3429000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3716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214" y="4075"/>
                          <a:pt x="3429316" y="9784"/>
                          <a:pt x="3429000" y="13716"/>
                        </a:cubicBezTo>
                        <a:cubicBezTo>
                          <a:pt x="3221081" y="44036"/>
                          <a:pt x="3088001" y="3494"/>
                          <a:pt x="2811780" y="13716"/>
                        </a:cubicBezTo>
                        <a:cubicBezTo>
                          <a:pt x="2535559" y="23938"/>
                          <a:pt x="2481355" y="20326"/>
                          <a:pt x="2228850" y="13716"/>
                        </a:cubicBezTo>
                        <a:cubicBezTo>
                          <a:pt x="1976345" y="7107"/>
                          <a:pt x="1807520" y="43784"/>
                          <a:pt x="1543050" y="13716"/>
                        </a:cubicBezTo>
                        <a:cubicBezTo>
                          <a:pt x="1278580" y="-16352"/>
                          <a:pt x="1181944" y="551"/>
                          <a:pt x="925830" y="13716"/>
                        </a:cubicBezTo>
                        <a:cubicBezTo>
                          <a:pt x="669716" y="26881"/>
                          <a:pt x="410304" y="30243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429000" h="13716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8434" y="5320"/>
                          <a:pt x="3428676" y="9001"/>
                          <a:pt x="3429000" y="13716"/>
                        </a:cubicBezTo>
                        <a:cubicBezTo>
                          <a:pt x="3103464" y="-3979"/>
                          <a:pt x="2887909" y="18368"/>
                          <a:pt x="2743200" y="13716"/>
                        </a:cubicBezTo>
                        <a:cubicBezTo>
                          <a:pt x="2598491" y="9064"/>
                          <a:pt x="2362615" y="6084"/>
                          <a:pt x="1988820" y="13716"/>
                        </a:cubicBezTo>
                        <a:cubicBezTo>
                          <a:pt x="1615025" y="21348"/>
                          <a:pt x="1580494" y="-880"/>
                          <a:pt x="1405890" y="13716"/>
                        </a:cubicBezTo>
                        <a:cubicBezTo>
                          <a:pt x="1231286" y="28312"/>
                          <a:pt x="885259" y="-20857"/>
                          <a:pt x="651510" y="13716"/>
                        </a:cubicBezTo>
                        <a:cubicBezTo>
                          <a:pt x="417761" y="48289"/>
                          <a:pt x="138362" y="-18428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9" name="Google Shape;89;p17"/>
          <p:cNvGraphicFramePr/>
          <p:nvPr>
            <p:extLst>
              <p:ext uri="{D42A27DB-BD31-4B8C-83A1-F6EECF244321}">
                <p14:modId xmlns:p14="http://schemas.microsoft.com/office/powerpoint/2010/main" val="2589141520"/>
              </p:ext>
            </p:extLst>
          </p:nvPr>
        </p:nvGraphicFramePr>
        <p:xfrm>
          <a:off x="240030" y="2004202"/>
          <a:ext cx="8661657" cy="263157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{AF8741F5-E22D-401B-9550-88B6329CFD5C}</a:tableStyleId>
              </a:tblPr>
              <a:tblGrid>
                <a:gridCol w="1231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9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9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0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7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1313" marR="93303" marT="93318" marB="9331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cap="none" spc="0">
                          <a:solidFill>
                            <a:schemeClr val="bg1"/>
                          </a:solidFill>
                        </a:rPr>
                        <a:t>Day 1</a:t>
                      </a:r>
                      <a:endParaRPr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1313" marR="93303" marT="93318" marB="9331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cap="none" spc="0">
                          <a:solidFill>
                            <a:schemeClr val="bg1"/>
                          </a:solidFill>
                        </a:rPr>
                        <a:t>Day 2</a:t>
                      </a:r>
                      <a:endParaRPr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1313" marR="93303" marT="93318" marB="9331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cap="none" spc="0">
                          <a:solidFill>
                            <a:schemeClr val="bg1"/>
                          </a:solidFill>
                        </a:rPr>
                        <a:t>Day 3</a:t>
                      </a:r>
                      <a:endParaRPr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1313" marR="93303" marT="93318" marB="9331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cap="none" spc="0">
                          <a:solidFill>
                            <a:schemeClr val="bg1"/>
                          </a:solidFill>
                        </a:rPr>
                        <a:t>Day 4</a:t>
                      </a:r>
                      <a:endParaRPr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1313" marR="93303" marT="93318" marB="9331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cap="none" spc="0">
                          <a:solidFill>
                            <a:schemeClr val="bg1"/>
                          </a:solidFill>
                        </a:rPr>
                        <a:t>Day 5</a:t>
                      </a:r>
                      <a:endParaRPr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121313" marR="93303" marT="93318" marB="9331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49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Morning</a:t>
                      </a: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313" marR="93303" marT="93318" marB="9331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chemeClr val="lt1"/>
                          </a:highlight>
                        </a:rPr>
                        <a:t>Exploration of Available Data</a:t>
                      </a: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313" marR="93303" marT="93318" marB="9331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Variable Formatting</a:t>
                      </a: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&amp; Creation</a:t>
                      </a: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313" marR="93303" marT="93318" marB="9331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Grouping &amp; Analysis</a:t>
                      </a:r>
                      <a:endParaRPr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1313" marR="93303" marT="93318" marB="9331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Tableau Visualization</a:t>
                      </a: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313" marR="93303" marT="93318" marB="9331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Hypothesis Testing</a:t>
                      </a: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313" marR="93303" marT="93318" marB="9331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9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chemeClr val="lt1"/>
                          </a:highlight>
                        </a:rPr>
                        <a:t>Afternoon</a:t>
                      </a:r>
                      <a:endParaRPr sz="1400" b="1" cap="none" spc="0">
                        <a:solidFill>
                          <a:schemeClr val="tx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L="121313" marR="93303" marT="93318" marB="9331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Data Cleaning &amp; Variable Identification</a:t>
                      </a: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313" marR="93303" marT="93318" marB="9331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Planning the Analysis &amp; Creating Data Story</a:t>
                      </a: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313" marR="93303" marT="93318" marB="9331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Debugging &amp; Formatting Data</a:t>
                      </a: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313" marR="93303" marT="93318" marB="9331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cap="none" spc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Machine Learning Model Development</a:t>
                      </a: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cap="none" spc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313" marR="93303" marT="93318" marB="9331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b="1" cap="none" spc="0" dirty="0">
                          <a:solidFill>
                            <a:schemeClr val="tx1"/>
                          </a:solidFill>
                          <a:highlight>
                            <a:srgbClr val="FFFFFF"/>
                          </a:highlight>
                        </a:rPr>
                        <a:t>Presentation</a:t>
                      </a:r>
                      <a:endParaRPr sz="1400" b="1" cap="none" spc="0" dirty="0">
                        <a:solidFill>
                          <a:schemeClr val="tx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121313" marR="93303" marT="93318" marB="9331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 fontScale="90000"/>
          </a:bodyPr>
          <a:lstStyle/>
          <a:p>
            <a:pPr defTabSz="914400">
              <a:spcBef>
                <a:spcPct val="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" sz="2700" dirty="0">
                <a:solidFill>
                  <a:schemeClr val="tx2"/>
                </a:solidFill>
              </a:rPr>
              <a:t>Data Exploration - Unveiling the </a:t>
            </a:r>
            <a:r>
              <a:rPr lang="en" sz="2700" dirty="0" err="1">
                <a:solidFill>
                  <a:schemeClr val="tx2"/>
                </a:solidFill>
              </a:rPr>
              <a:t>Velib</a:t>
            </a:r>
            <a:r>
              <a:rPr lang="en" sz="2700" dirty="0">
                <a:solidFill>
                  <a:schemeClr val="tx2"/>
                </a:solidFill>
              </a:rPr>
              <a:t> Landscape</a:t>
            </a:r>
            <a:endParaRPr sz="2700" dirty="0">
              <a:solidFill>
                <a:schemeClr val="tx2"/>
              </a:solidFill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19975"/>
            <a:ext cx="4355400" cy="1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Embarking on our analysis journey, we first explored two key datasets: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 b="1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Velib availability in real-time</a:t>
            </a:r>
            <a:r>
              <a:rPr lang="en" sz="1200" b="1">
                <a:solidFill>
                  <a:srgbClr val="1F1F1F"/>
                </a:solidFill>
                <a:highlight>
                  <a:srgbClr val="FFFFFF"/>
                </a:highlight>
              </a:rPr>
              <a:t>: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 This dataset provides dynamic information on bike and docking station availability across Paris, updated every minute. 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Char char="●"/>
            </a:pPr>
            <a:r>
              <a:rPr lang="en" sz="1200" b="1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Velib station locations</a:t>
            </a:r>
            <a:r>
              <a:rPr lang="en" sz="1200" b="1">
                <a:solidFill>
                  <a:srgbClr val="1F1F1F"/>
                </a:solidFill>
                <a:highlight>
                  <a:srgbClr val="FFFFFF"/>
                </a:highlight>
              </a:rPr>
              <a:t>:</a:t>
            </a: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 This dataset offers static information on the location, capacity, and other details of each Velib station. 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40561E-1A87-0741-D6C7-FA2D667C9EDC}"/>
              </a:ext>
            </a:extLst>
          </p:cNvPr>
          <p:cNvGrpSpPr/>
          <p:nvPr/>
        </p:nvGrpSpPr>
        <p:grpSpPr>
          <a:xfrm>
            <a:off x="945725" y="2845681"/>
            <a:ext cx="2956150" cy="1995244"/>
            <a:chOff x="945725" y="2845681"/>
            <a:chExt cx="2956150" cy="1995244"/>
          </a:xfrm>
        </p:grpSpPr>
        <p:pic>
          <p:nvPicPr>
            <p:cNvPr id="96" name="Google Shape;96;p18"/>
            <p:cNvPicPr preferRelativeResize="0"/>
            <p:nvPr/>
          </p:nvPicPr>
          <p:blipFill rotWithShape="1">
            <a:blip r:embed="rId5">
              <a:alphaModFix/>
            </a:blip>
            <a:srcRect r="51973"/>
            <a:stretch/>
          </p:blipFill>
          <p:spPr>
            <a:xfrm>
              <a:off x="1011323" y="2845681"/>
              <a:ext cx="2695001" cy="103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8"/>
            <p:cNvPicPr preferRelativeResize="0"/>
            <p:nvPr/>
          </p:nvPicPr>
          <p:blipFill rotWithShape="1">
            <a:blip r:embed="rId5">
              <a:alphaModFix/>
            </a:blip>
            <a:srcRect l="47321"/>
            <a:stretch/>
          </p:blipFill>
          <p:spPr>
            <a:xfrm>
              <a:off x="945725" y="3808026"/>
              <a:ext cx="2956150" cy="10328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" name="Google Shape;98;p18"/>
          <p:cNvPicPr preferRelativeResize="0"/>
          <p:nvPr/>
        </p:nvPicPr>
        <p:blipFill rotWithShape="1">
          <a:blip r:embed="rId6">
            <a:alphaModFix/>
          </a:blip>
          <a:srcRect l="8894" t="12257" r="14028"/>
          <a:stretch/>
        </p:blipFill>
        <p:spPr>
          <a:xfrm>
            <a:off x="4667100" y="1133286"/>
            <a:ext cx="4060600" cy="36021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68F71B-5C72-617C-2531-4F20619FC725}"/>
              </a:ext>
            </a:extLst>
          </p:cNvPr>
          <p:cNvSpPr/>
          <p:nvPr/>
        </p:nvSpPr>
        <p:spPr>
          <a:xfrm>
            <a:off x="797442" y="2732567"/>
            <a:ext cx="3104433" cy="2108358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603504" y="342900"/>
            <a:ext cx="7934706" cy="89154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defTabSz="914400">
              <a:spcBef>
                <a:spcPct val="0"/>
              </a:spcBef>
              <a:spcAft>
                <a:spcPts val="400"/>
              </a:spcAft>
            </a:pPr>
            <a:r>
              <a:rPr lang="en-US" sz="2800" b="1" kern="1200">
                <a:solidFill>
                  <a:schemeClr val="tx2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Navigating the Stream: Working with Real-Time Data</a:t>
            </a:r>
            <a:endParaRPr lang="en-US" sz="28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946798" y="100695"/>
            <a:ext cx="2356800" cy="2037604"/>
            <a:chOff x="-305" y="-4155"/>
            <a:chExt cx="2514948" cy="2174333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3785928"/>
            <a:ext cx="1809166" cy="1357572"/>
            <a:chOff x="-305" y="-1"/>
            <a:chExt cx="3832880" cy="2876136"/>
          </a:xfrm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26" name="Google Shape;104;p19">
            <a:extLst>
              <a:ext uri="{FF2B5EF4-FFF2-40B4-BE49-F238E27FC236}">
                <a16:creationId xmlns:a16="http://schemas.microsoft.com/office/drawing/2014/main" id="{670A1F8C-E8D6-D507-B33E-521F1C559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7267798"/>
              </p:ext>
            </p:extLst>
          </p:nvPr>
        </p:nvGraphicFramePr>
        <p:xfrm>
          <a:off x="777240" y="1907724"/>
          <a:ext cx="7589520" cy="2674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912447"/>
            <a:ext cx="548639" cy="505095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460465"/>
            <a:ext cx="8180615" cy="1420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782723" y="607423"/>
            <a:ext cx="7457037" cy="116586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0000"/>
          </a:bodyPr>
          <a:lstStyle/>
          <a:p>
            <a:pPr marL="0" lvl="0" indent="0" defTabSz="914400">
              <a:spcBef>
                <a:spcPct val="0"/>
              </a:spcBef>
              <a:spcAft>
                <a:spcPts val="400"/>
              </a:spcAft>
            </a:pPr>
            <a:r>
              <a:rPr lang="en-US" sz="3600" b="1" kern="1200" dirty="0">
                <a:solidFill>
                  <a:schemeClr val="tx1"/>
                </a:solidFill>
                <a:highlight>
                  <a:srgbClr val="FFFFFF"/>
                </a:highlight>
                <a:latin typeface="+mj-lt"/>
                <a:ea typeface="+mj-ea"/>
                <a:cs typeface="+mj-cs"/>
              </a:rPr>
              <a:t>Data Cleaning &amp; Variable Identification - Refining the Raw Materials</a:t>
            </a:r>
            <a:endParaRPr lang="en-US" sz="3600" kern="1200" dirty="0">
              <a:solidFill>
                <a:schemeClr val="tx1"/>
              </a:solidFill>
              <a:highlight>
                <a:srgbClr val="FFFFFF"/>
              </a:highlight>
              <a:latin typeface="+mj-lt"/>
              <a:ea typeface="+mj-ea"/>
              <a:cs typeface="+mj-cs"/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783771" y="2263141"/>
            <a:ext cx="7455989" cy="234349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 lnSpcReduction="20000"/>
          </a:bodyPr>
          <a:lstStyle/>
          <a:p>
            <a:pPr marL="0" lvl="0" indent="0" defTabSz="91440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Before diving into analysis, the data required a meticulous cleaning and preparation to ensure its accuracy and relevance.</a:t>
            </a:r>
          </a:p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Shaping the data into a reliable source involved:</a:t>
            </a:r>
          </a:p>
          <a:p>
            <a:pPr marL="285750" indent="-285750" defTabSz="914400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Identifying and handling missing values (e.g. duplicates removal from different updates).</a:t>
            </a:r>
          </a:p>
          <a:p>
            <a:pPr marL="285750" indent="-285750" defTabSz="914400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Correcting inconsistencies and formatting errors </a:t>
            </a:r>
          </a:p>
          <a:p>
            <a:pPr marL="742950" lvl="1" indent="-285750" defTabSz="914400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reformatting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boolean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 variables, </a:t>
            </a:r>
          </a:p>
          <a:p>
            <a:pPr marL="742950" lvl="1" indent="-285750" defTabSz="914400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changing dates to datetime format, </a:t>
            </a:r>
          </a:p>
          <a:p>
            <a:pPr marL="742950" lvl="1" indent="-285750" defTabSz="914400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retrieving geographic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informations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 from coordinates </a:t>
            </a:r>
          </a:p>
          <a:p>
            <a:pPr marL="285750" indent="-285750" defTabSz="914400"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FF"/>
                </a:highlight>
              </a:rPr>
              <a:t>Merging and transforming data from 2 different sources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4863984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65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Rectangle 1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490722" y="246888"/>
            <a:ext cx="5170932" cy="133731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400"/>
              </a:spcAft>
            </a:pPr>
            <a:r>
              <a:rPr lang="en-US" sz="2900" b="1">
                <a:highlight>
                  <a:srgbClr val="FFFFFF"/>
                </a:highlight>
              </a:rPr>
              <a:t>Data Cleaning &amp; Variable Identification - Refining the Raw Materials</a:t>
            </a:r>
            <a:endParaRPr lang="en-US" sz="2900">
              <a:highlight>
                <a:srgbClr val="FFFFFF"/>
              </a:highlight>
            </a:endParaRPr>
          </a:p>
        </p:txBody>
      </p:sp>
      <p:pic>
        <p:nvPicPr>
          <p:cNvPr id="114" name="Picture 113" descr="Red bicycle tires">
            <a:extLst>
              <a:ext uri="{FF2B5EF4-FFF2-40B4-BE49-F238E27FC236}">
                <a16:creationId xmlns:a16="http://schemas.microsoft.com/office/drawing/2014/main" id="{BD927260-650E-47D8-7C6C-96836F3273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73" r="5583"/>
          <a:stretch/>
        </p:blipFill>
        <p:spPr>
          <a:xfrm>
            <a:off x="20" y="10"/>
            <a:ext cx="3039386" cy="514349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  <a:gd name="connsiteX0" fmla="*/ 0 w 3182691"/>
              <a:gd name="connsiteY0" fmla="*/ 0 h 13716"/>
              <a:gd name="connsiteX1" fmla="*/ 572884 w 3182691"/>
              <a:gd name="connsiteY1" fmla="*/ 0 h 13716"/>
              <a:gd name="connsiteX2" fmla="*/ 1113942 w 3182691"/>
              <a:gd name="connsiteY2" fmla="*/ 0 h 13716"/>
              <a:gd name="connsiteX3" fmla="*/ 1686826 w 3182691"/>
              <a:gd name="connsiteY3" fmla="*/ 0 h 13716"/>
              <a:gd name="connsiteX4" fmla="*/ 2323364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546153 w 3182691"/>
              <a:gd name="connsiteY7" fmla="*/ 13716 h 13716"/>
              <a:gd name="connsiteX8" fmla="*/ 1845961 w 3182691"/>
              <a:gd name="connsiteY8" fmla="*/ 13716 h 13716"/>
              <a:gd name="connsiteX9" fmla="*/ 1304903 w 3182691"/>
              <a:gd name="connsiteY9" fmla="*/ 13716 h 13716"/>
              <a:gd name="connsiteX10" fmla="*/ 604711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25870" y="33585"/>
                  <a:pt x="418138" y="17639"/>
                  <a:pt x="636538" y="0"/>
                </a:cubicBezTo>
                <a:cubicBezTo>
                  <a:pt x="866402" y="-9774"/>
                  <a:pt x="1016900" y="-17532"/>
                  <a:pt x="1273076" y="0"/>
                </a:cubicBezTo>
                <a:cubicBezTo>
                  <a:pt x="1519343" y="-34410"/>
                  <a:pt x="1705438" y="-53754"/>
                  <a:pt x="1909615" y="0"/>
                </a:cubicBezTo>
                <a:cubicBezTo>
                  <a:pt x="2120433" y="2855"/>
                  <a:pt x="2209200" y="-17463"/>
                  <a:pt x="2482499" y="0"/>
                </a:cubicBezTo>
                <a:cubicBezTo>
                  <a:pt x="2733571" y="54170"/>
                  <a:pt x="2997997" y="-48885"/>
                  <a:pt x="3182691" y="0"/>
                </a:cubicBezTo>
                <a:cubicBezTo>
                  <a:pt x="3182669" y="4238"/>
                  <a:pt x="3183053" y="9645"/>
                  <a:pt x="3182691" y="13716"/>
                </a:cubicBezTo>
                <a:cubicBezTo>
                  <a:pt x="2941063" y="-1403"/>
                  <a:pt x="2872422" y="11622"/>
                  <a:pt x="2609807" y="13716"/>
                </a:cubicBezTo>
                <a:cubicBezTo>
                  <a:pt x="2341801" y="5460"/>
                  <a:pt x="2328606" y="24260"/>
                  <a:pt x="2068749" y="13716"/>
                </a:cubicBezTo>
                <a:cubicBezTo>
                  <a:pt x="1813820" y="-3451"/>
                  <a:pt x="1714804" y="33033"/>
                  <a:pt x="1432211" y="13716"/>
                </a:cubicBezTo>
                <a:cubicBezTo>
                  <a:pt x="1164810" y="-31578"/>
                  <a:pt x="993140" y="23003"/>
                  <a:pt x="859327" y="13716"/>
                </a:cubicBezTo>
                <a:cubicBezTo>
                  <a:pt x="750703" y="-29546"/>
                  <a:pt x="236193" y="34159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3084" y="-23531"/>
                  <a:pt x="399010" y="-30989"/>
                  <a:pt x="572884" y="0"/>
                </a:cubicBezTo>
                <a:cubicBezTo>
                  <a:pt x="745196" y="46048"/>
                  <a:pt x="956262" y="22379"/>
                  <a:pt x="1113942" y="0"/>
                </a:cubicBezTo>
                <a:cubicBezTo>
                  <a:pt x="1345494" y="6575"/>
                  <a:pt x="1537971" y="57434"/>
                  <a:pt x="1686826" y="0"/>
                </a:cubicBezTo>
                <a:cubicBezTo>
                  <a:pt x="1847487" y="-5870"/>
                  <a:pt x="2194651" y="-1232"/>
                  <a:pt x="2323364" y="0"/>
                </a:cubicBezTo>
                <a:cubicBezTo>
                  <a:pt x="2488731" y="36406"/>
                  <a:pt x="2902092" y="-40336"/>
                  <a:pt x="3182691" y="0"/>
                </a:cubicBezTo>
                <a:cubicBezTo>
                  <a:pt x="3181910" y="5403"/>
                  <a:pt x="3181850" y="9705"/>
                  <a:pt x="3182691" y="13716"/>
                </a:cubicBezTo>
                <a:cubicBezTo>
                  <a:pt x="3012562" y="-42392"/>
                  <a:pt x="2765408" y="31046"/>
                  <a:pt x="2546153" y="13716"/>
                </a:cubicBezTo>
                <a:cubicBezTo>
                  <a:pt x="2331952" y="9306"/>
                  <a:pt x="2142129" y="15233"/>
                  <a:pt x="1845961" y="13716"/>
                </a:cubicBezTo>
                <a:cubicBezTo>
                  <a:pt x="1537526" y="27422"/>
                  <a:pt x="1468653" y="-10747"/>
                  <a:pt x="1304903" y="13716"/>
                </a:cubicBezTo>
                <a:cubicBezTo>
                  <a:pt x="1191987" y="21566"/>
                  <a:pt x="927061" y="10054"/>
                  <a:pt x="604711" y="13716"/>
                </a:cubicBezTo>
                <a:cubicBezTo>
                  <a:pt x="273947" y="41005"/>
                  <a:pt x="111622" y="-2912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182691" h="13716" fill="none" stroke="0" extrusionOk="0">
                <a:moveTo>
                  <a:pt x="0" y="0"/>
                </a:moveTo>
                <a:cubicBezTo>
                  <a:pt x="245832" y="29445"/>
                  <a:pt x="388924" y="-28919"/>
                  <a:pt x="636538" y="0"/>
                </a:cubicBezTo>
                <a:cubicBezTo>
                  <a:pt x="838014" y="3247"/>
                  <a:pt x="1005059" y="8075"/>
                  <a:pt x="1273076" y="0"/>
                </a:cubicBezTo>
                <a:cubicBezTo>
                  <a:pt x="1555121" y="-15110"/>
                  <a:pt x="1674116" y="-4878"/>
                  <a:pt x="1909615" y="0"/>
                </a:cubicBezTo>
                <a:cubicBezTo>
                  <a:pt x="2127874" y="21642"/>
                  <a:pt x="2229467" y="-10228"/>
                  <a:pt x="2482499" y="0"/>
                </a:cubicBezTo>
                <a:cubicBezTo>
                  <a:pt x="2772379" y="28915"/>
                  <a:pt x="3003217" y="-43687"/>
                  <a:pt x="3182691" y="0"/>
                </a:cubicBezTo>
                <a:cubicBezTo>
                  <a:pt x="3182795" y="3768"/>
                  <a:pt x="3182801" y="10153"/>
                  <a:pt x="3182691" y="13716"/>
                </a:cubicBezTo>
                <a:cubicBezTo>
                  <a:pt x="2948637" y="12517"/>
                  <a:pt x="2873728" y="17755"/>
                  <a:pt x="2609807" y="13716"/>
                </a:cubicBezTo>
                <a:cubicBezTo>
                  <a:pt x="2342839" y="7298"/>
                  <a:pt x="2331621" y="25963"/>
                  <a:pt x="2068749" y="13716"/>
                </a:cubicBezTo>
                <a:cubicBezTo>
                  <a:pt x="1813814" y="-11924"/>
                  <a:pt x="1700576" y="32167"/>
                  <a:pt x="1432211" y="13716"/>
                </a:cubicBezTo>
                <a:cubicBezTo>
                  <a:pt x="1148444" y="-31625"/>
                  <a:pt x="987622" y="-2169"/>
                  <a:pt x="859327" y="13716"/>
                </a:cubicBezTo>
                <a:cubicBezTo>
                  <a:pt x="743387" y="32850"/>
                  <a:pt x="194182" y="1421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182691"/>
                      <a:gd name="connsiteY0" fmla="*/ 0 h 13716"/>
                      <a:gd name="connsiteX1" fmla="*/ 636538 w 3182691"/>
                      <a:gd name="connsiteY1" fmla="*/ 0 h 13716"/>
                      <a:gd name="connsiteX2" fmla="*/ 1273076 w 3182691"/>
                      <a:gd name="connsiteY2" fmla="*/ 0 h 13716"/>
                      <a:gd name="connsiteX3" fmla="*/ 1909615 w 3182691"/>
                      <a:gd name="connsiteY3" fmla="*/ 0 h 13716"/>
                      <a:gd name="connsiteX4" fmla="*/ 2482499 w 3182691"/>
                      <a:gd name="connsiteY4" fmla="*/ 0 h 13716"/>
                      <a:gd name="connsiteX5" fmla="*/ 3182691 w 3182691"/>
                      <a:gd name="connsiteY5" fmla="*/ 0 h 13716"/>
                      <a:gd name="connsiteX6" fmla="*/ 3182691 w 3182691"/>
                      <a:gd name="connsiteY6" fmla="*/ 13716 h 13716"/>
                      <a:gd name="connsiteX7" fmla="*/ 2609807 w 3182691"/>
                      <a:gd name="connsiteY7" fmla="*/ 13716 h 13716"/>
                      <a:gd name="connsiteX8" fmla="*/ 2068749 w 3182691"/>
                      <a:gd name="connsiteY8" fmla="*/ 13716 h 13716"/>
                      <a:gd name="connsiteX9" fmla="*/ 1432211 w 3182691"/>
                      <a:gd name="connsiteY9" fmla="*/ 13716 h 13716"/>
                      <a:gd name="connsiteX10" fmla="*/ 859327 w 3182691"/>
                      <a:gd name="connsiteY10" fmla="*/ 13716 h 13716"/>
                      <a:gd name="connsiteX11" fmla="*/ 0 w 3182691"/>
                      <a:gd name="connsiteY11" fmla="*/ 13716 h 13716"/>
                      <a:gd name="connsiteX12" fmla="*/ 0 w 3182691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182691" h="13716" fill="none" extrusionOk="0">
                        <a:moveTo>
                          <a:pt x="0" y="0"/>
                        </a:moveTo>
                        <a:cubicBezTo>
                          <a:pt x="253588" y="25878"/>
                          <a:pt x="409323" y="-5359"/>
                          <a:pt x="636538" y="0"/>
                        </a:cubicBezTo>
                        <a:cubicBezTo>
                          <a:pt x="863753" y="5359"/>
                          <a:pt x="1013406" y="3458"/>
                          <a:pt x="1273076" y="0"/>
                        </a:cubicBezTo>
                        <a:cubicBezTo>
                          <a:pt x="1532746" y="-3458"/>
                          <a:pt x="1697408" y="-16840"/>
                          <a:pt x="1909615" y="0"/>
                        </a:cubicBezTo>
                        <a:cubicBezTo>
                          <a:pt x="2121822" y="16840"/>
                          <a:pt x="2213494" y="-18555"/>
                          <a:pt x="2482499" y="0"/>
                        </a:cubicBezTo>
                        <a:cubicBezTo>
                          <a:pt x="2751504" y="18555"/>
                          <a:pt x="3004132" y="-28750"/>
                          <a:pt x="3182691" y="0"/>
                        </a:cubicBezTo>
                        <a:cubicBezTo>
                          <a:pt x="3182905" y="4075"/>
                          <a:pt x="3183007" y="9784"/>
                          <a:pt x="3182691" y="13716"/>
                        </a:cubicBezTo>
                        <a:cubicBezTo>
                          <a:pt x="2947041" y="12115"/>
                          <a:pt x="2875741" y="18365"/>
                          <a:pt x="2609807" y="13716"/>
                        </a:cubicBezTo>
                        <a:cubicBezTo>
                          <a:pt x="2343873" y="9067"/>
                          <a:pt x="2331203" y="27157"/>
                          <a:pt x="2068749" y="13716"/>
                        </a:cubicBezTo>
                        <a:cubicBezTo>
                          <a:pt x="1806295" y="275"/>
                          <a:pt x="1713773" y="42516"/>
                          <a:pt x="1432211" y="13716"/>
                        </a:cubicBezTo>
                        <a:cubicBezTo>
                          <a:pt x="1150649" y="-15084"/>
                          <a:pt x="982765" y="-825"/>
                          <a:pt x="859327" y="13716"/>
                        </a:cubicBezTo>
                        <a:cubicBezTo>
                          <a:pt x="735889" y="28257"/>
                          <a:pt x="254183" y="30659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182691" h="13716" stroke="0" extrusionOk="0">
                        <a:moveTo>
                          <a:pt x="0" y="0"/>
                        </a:moveTo>
                        <a:cubicBezTo>
                          <a:pt x="247695" y="-19360"/>
                          <a:pt x="392581" y="-28596"/>
                          <a:pt x="572884" y="0"/>
                        </a:cubicBezTo>
                        <a:cubicBezTo>
                          <a:pt x="753187" y="28596"/>
                          <a:pt x="922042" y="4121"/>
                          <a:pt x="1113942" y="0"/>
                        </a:cubicBezTo>
                        <a:cubicBezTo>
                          <a:pt x="1305842" y="-4121"/>
                          <a:pt x="1501806" y="28092"/>
                          <a:pt x="1686826" y="0"/>
                        </a:cubicBezTo>
                        <a:cubicBezTo>
                          <a:pt x="1871846" y="-28092"/>
                          <a:pt x="2170181" y="-20672"/>
                          <a:pt x="2323364" y="0"/>
                        </a:cubicBezTo>
                        <a:cubicBezTo>
                          <a:pt x="2476547" y="20672"/>
                          <a:pt x="2919163" y="6097"/>
                          <a:pt x="3182691" y="0"/>
                        </a:cubicBezTo>
                        <a:cubicBezTo>
                          <a:pt x="3182125" y="5320"/>
                          <a:pt x="3182367" y="9001"/>
                          <a:pt x="3182691" y="13716"/>
                        </a:cubicBezTo>
                        <a:cubicBezTo>
                          <a:pt x="3026064" y="-15421"/>
                          <a:pt x="2775005" y="18495"/>
                          <a:pt x="2546153" y="13716"/>
                        </a:cubicBezTo>
                        <a:cubicBezTo>
                          <a:pt x="2317301" y="8937"/>
                          <a:pt x="2164351" y="-14456"/>
                          <a:pt x="1845961" y="13716"/>
                        </a:cubicBezTo>
                        <a:cubicBezTo>
                          <a:pt x="1527571" y="41888"/>
                          <a:pt x="1455006" y="1252"/>
                          <a:pt x="1304903" y="13716"/>
                        </a:cubicBezTo>
                        <a:cubicBezTo>
                          <a:pt x="1154800" y="26180"/>
                          <a:pt x="942107" y="-16628"/>
                          <a:pt x="604711" y="13716"/>
                        </a:cubicBezTo>
                        <a:cubicBezTo>
                          <a:pt x="267315" y="44060"/>
                          <a:pt x="141927" y="-12967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490722" y="2029968"/>
            <a:ext cx="5170932" cy="261289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0" lvl="0" indent="0" defTabSz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highlight>
                  <a:srgbClr val="FFFFFF"/>
                </a:highlight>
              </a:rPr>
              <a:t>Identification of crucial variables influencing bike availability</a:t>
            </a:r>
            <a:endParaRPr lang="en-US" sz="1300" u="sng" dirty="0">
              <a:highlight>
                <a:srgbClr val="FFFFFF"/>
              </a:highlight>
            </a:endParaRP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highlight>
                  <a:srgbClr val="FFFFFF"/>
                </a:highlight>
              </a:rPr>
              <a:t>Time-based information</a:t>
            </a:r>
          </a:p>
          <a:p>
            <a:pPr marL="7429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FF"/>
                </a:highlight>
              </a:rPr>
              <a:t>Availability durations</a:t>
            </a:r>
          </a:p>
          <a:p>
            <a:pPr marL="7429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FF"/>
                </a:highlight>
              </a:rPr>
              <a:t>Update times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highlight>
                  <a:srgbClr val="FFFFFF"/>
                </a:highlight>
              </a:rPr>
              <a:t>Location-based information</a:t>
            </a:r>
          </a:p>
          <a:p>
            <a:pPr marL="7429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FF"/>
                </a:highlight>
              </a:rPr>
              <a:t>Neighborhood</a:t>
            </a:r>
          </a:p>
          <a:p>
            <a:pPr marL="7429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FF"/>
                </a:highlight>
              </a:rPr>
              <a:t>Station location</a:t>
            </a:r>
          </a:p>
          <a:p>
            <a:pPr marL="7429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FF"/>
                </a:highlight>
              </a:rPr>
              <a:t>Capacity</a:t>
            </a:r>
          </a:p>
          <a:p>
            <a:pPr marL="742950" lvl="1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highlight>
                  <a:srgbClr val="FFFFFF"/>
                </a:highlight>
              </a:rPr>
              <a:t>Utilization</a:t>
            </a:r>
          </a:p>
          <a:p>
            <a:pPr marL="285750" indent="-28575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highlight>
                  <a:srgbClr val="FFFFFF"/>
                </a:highlight>
              </a:rPr>
              <a:t>Bike Types</a:t>
            </a:r>
          </a:p>
          <a:p>
            <a:pPr marL="0" lvl="0" indent="-228600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984</Words>
  <Application>Microsoft Macintosh PowerPoint</Application>
  <PresentationFormat>On-screen Show (16:9)</PresentationFormat>
  <Paragraphs>127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2013 - 2022 Theme</vt:lpstr>
      <vt:lpstr>Velib Service Quality Analysis</vt:lpstr>
      <vt:lpstr>Significance</vt:lpstr>
      <vt:lpstr>Concerns &amp; Questions:</vt:lpstr>
      <vt:lpstr>Hypothesis</vt:lpstr>
      <vt:lpstr>Project Execution Timeline</vt:lpstr>
      <vt:lpstr>Data Exploration - Unveiling the Velib Landscape</vt:lpstr>
      <vt:lpstr>Navigating the Stream: Working with Real-Time Data</vt:lpstr>
      <vt:lpstr>Data Cleaning &amp; Variable Identification - Refining the Raw Materials</vt:lpstr>
      <vt:lpstr>Data Cleaning &amp; Variable Identification - Refining the Raw Materials</vt:lpstr>
      <vt:lpstr>Unveiling the Factors: Unlocking Bike Availability Insights</vt:lpstr>
      <vt:lpstr>Unveiling the Factors: Unlocking Bike Availability Insights</vt:lpstr>
      <vt:lpstr>Unveiling the Factors: Unlocking Bike Availability Insights</vt:lpstr>
      <vt:lpstr>Paris Deep Dive</vt:lpstr>
      <vt:lpstr>Predicting the Future: Leveraging Machine Learning for Bike Availability</vt:lpstr>
      <vt:lpstr>Model Selection and Training</vt:lpstr>
      <vt:lpstr>Hypothesis 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Velib Service Quality Analysis</dc:title>
  <cp:lastModifiedBy>Nisa Irem Kilinc</cp:lastModifiedBy>
  <cp:revision>1</cp:revision>
  <dcterms:modified xsi:type="dcterms:W3CDTF">2024-02-16T13:40:52Z</dcterms:modified>
</cp:coreProperties>
</file>